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57"/>
  </p:notesMasterIdLst>
  <p:sldIdLst>
    <p:sldId id="256" r:id="rId2"/>
    <p:sldId id="258" r:id="rId3"/>
    <p:sldId id="287" r:id="rId4"/>
    <p:sldId id="270" r:id="rId5"/>
    <p:sldId id="286" r:id="rId6"/>
    <p:sldId id="289" r:id="rId7"/>
    <p:sldId id="288" r:id="rId8"/>
    <p:sldId id="266" r:id="rId9"/>
    <p:sldId id="290" r:id="rId10"/>
    <p:sldId id="265" r:id="rId11"/>
    <p:sldId id="291" r:id="rId12"/>
    <p:sldId id="292" r:id="rId13"/>
    <p:sldId id="325" r:id="rId14"/>
    <p:sldId id="293" r:id="rId15"/>
    <p:sldId id="294" r:id="rId16"/>
    <p:sldId id="295" r:id="rId17"/>
    <p:sldId id="296" r:id="rId18"/>
    <p:sldId id="297" r:id="rId19"/>
    <p:sldId id="264" r:id="rId20"/>
    <p:sldId id="300" r:id="rId21"/>
    <p:sldId id="299" r:id="rId22"/>
    <p:sldId id="302" r:id="rId23"/>
    <p:sldId id="301" r:id="rId24"/>
    <p:sldId id="305" r:id="rId25"/>
    <p:sldId id="304" r:id="rId26"/>
    <p:sldId id="306" r:id="rId27"/>
    <p:sldId id="307" r:id="rId28"/>
    <p:sldId id="303" r:id="rId29"/>
    <p:sldId id="308" r:id="rId30"/>
    <p:sldId id="309" r:id="rId31"/>
    <p:sldId id="310" r:id="rId32"/>
    <p:sldId id="311" r:id="rId33"/>
    <p:sldId id="298" r:id="rId34"/>
    <p:sldId id="313" r:id="rId35"/>
    <p:sldId id="314" r:id="rId36"/>
    <p:sldId id="315" r:id="rId37"/>
    <p:sldId id="316" r:id="rId38"/>
    <p:sldId id="317" r:id="rId39"/>
    <p:sldId id="312" r:id="rId40"/>
    <p:sldId id="318" r:id="rId41"/>
    <p:sldId id="263" r:id="rId42"/>
    <p:sldId id="319" r:id="rId43"/>
    <p:sldId id="320" r:id="rId44"/>
    <p:sldId id="321" r:id="rId45"/>
    <p:sldId id="322" r:id="rId46"/>
    <p:sldId id="323" r:id="rId47"/>
    <p:sldId id="324" r:id="rId48"/>
    <p:sldId id="326" r:id="rId49"/>
    <p:sldId id="262" r:id="rId50"/>
    <p:sldId id="261" r:id="rId51"/>
    <p:sldId id="259" r:id="rId52"/>
    <p:sldId id="257" r:id="rId53"/>
    <p:sldId id="278" r:id="rId54"/>
    <p:sldId id="284" r:id="rId55"/>
    <p:sldId id="285"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se, Stefanie" initials="CS" lastIdx="4" clrIdx="0">
    <p:extLst>
      <p:ext uri="{19B8F6BF-5375-455C-9EA6-DF929625EA0E}">
        <p15:presenceInfo xmlns:p15="http://schemas.microsoft.com/office/powerpoint/2012/main" userId="S-1-5-21-4027829005-1107895287-290554039-197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18" autoAdjust="0"/>
    <p:restoredTop sz="82838" autoAdjust="0"/>
  </p:normalViewPr>
  <p:slideViewPr>
    <p:cSldViewPr>
      <p:cViewPr varScale="1">
        <p:scale>
          <a:sx n="73" d="100"/>
          <a:sy n="73"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dirty="0"/>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dirty="0"/>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4024ABD-0660-4B12-AB6A-3BB94042E8BF}" type="slidenum">
              <a:rPr lang="en-US" altLang="en-US"/>
              <a:pPr/>
              <a:t>‹#›</a:t>
            </a:fld>
            <a:endParaRPr lang="en-US" altLang="en-US" dirty="0"/>
          </a:p>
        </p:txBody>
      </p:sp>
    </p:spTree>
    <p:extLst>
      <p:ext uri="{BB962C8B-B14F-4D97-AF65-F5344CB8AC3E}">
        <p14:creationId xmlns:p14="http://schemas.microsoft.com/office/powerpoint/2010/main" val="4247992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DB8FDD7-1157-4730-9EB4-F97BBA9D5B23}" type="slidenum">
              <a:rPr lang="en-US" altLang="en-US"/>
              <a:pPr eaLnBrk="1" hangingPunct="1">
                <a:spcBef>
                  <a:spcPct val="0"/>
                </a:spcBef>
              </a:pPr>
              <a:t>1</a:t>
            </a:fld>
            <a:endParaRPr lang="en-US" altLang="en-US" dirty="0"/>
          </a:p>
        </p:txBody>
      </p:sp>
    </p:spTree>
    <p:extLst>
      <p:ext uri="{BB962C8B-B14F-4D97-AF65-F5344CB8AC3E}">
        <p14:creationId xmlns:p14="http://schemas.microsoft.com/office/powerpoint/2010/main" val="1494313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C1898ED-7C86-4A50-9CC9-F9895C88451B}" type="slidenum">
              <a:rPr lang="en-US" altLang="en-US"/>
              <a:pPr eaLnBrk="1" hangingPunct="1">
                <a:spcBef>
                  <a:spcPct val="0"/>
                </a:spcBef>
              </a:pPr>
              <a:t>10</a:t>
            </a:fld>
            <a:endParaRPr lang="en-US" altLang="en-US" dirty="0"/>
          </a:p>
        </p:txBody>
      </p:sp>
    </p:spTree>
    <p:extLst>
      <p:ext uri="{BB962C8B-B14F-4D97-AF65-F5344CB8AC3E}">
        <p14:creationId xmlns:p14="http://schemas.microsoft.com/office/powerpoint/2010/main" val="376279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20F59FC-FD61-4404-AAA4-02C40517171A}" type="slidenum">
              <a:rPr lang="en-US" altLang="en-US"/>
              <a:pPr eaLnBrk="1" hangingPunct="1">
                <a:spcBef>
                  <a:spcPct val="0"/>
                </a:spcBef>
              </a:pPr>
              <a:t>11</a:t>
            </a:fld>
            <a:endParaRPr lang="en-US" altLang="en-US" dirty="0"/>
          </a:p>
        </p:txBody>
      </p:sp>
    </p:spTree>
    <p:extLst>
      <p:ext uri="{BB962C8B-B14F-4D97-AF65-F5344CB8AC3E}">
        <p14:creationId xmlns:p14="http://schemas.microsoft.com/office/powerpoint/2010/main" val="1656323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2A0D61F-795A-462A-B891-AE9F8E630DAC}" type="slidenum">
              <a:rPr lang="en-US" altLang="en-US"/>
              <a:pPr eaLnBrk="1" hangingPunct="1">
                <a:spcBef>
                  <a:spcPct val="0"/>
                </a:spcBef>
              </a:pPr>
              <a:t>12</a:t>
            </a:fld>
            <a:endParaRPr lang="en-US" altLang="en-US" dirty="0"/>
          </a:p>
        </p:txBody>
      </p:sp>
    </p:spTree>
    <p:extLst>
      <p:ext uri="{BB962C8B-B14F-4D97-AF65-F5344CB8AC3E}">
        <p14:creationId xmlns:p14="http://schemas.microsoft.com/office/powerpoint/2010/main" val="60219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E84C45-0229-4CD5-8E20-9310EE19F6F0}" type="slidenum">
              <a:rPr lang="en-US" altLang="en-US"/>
              <a:pPr eaLnBrk="1" hangingPunct="1">
                <a:spcBef>
                  <a:spcPct val="0"/>
                </a:spcBef>
              </a:pPr>
              <a:t>13</a:t>
            </a:fld>
            <a:endParaRPr lang="en-US" altLang="en-US" dirty="0"/>
          </a:p>
        </p:txBody>
      </p:sp>
    </p:spTree>
    <p:extLst>
      <p:ext uri="{BB962C8B-B14F-4D97-AF65-F5344CB8AC3E}">
        <p14:creationId xmlns:p14="http://schemas.microsoft.com/office/powerpoint/2010/main" val="3964680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4BDABA-21AA-4BC3-AA61-C30411EFDC54}" type="slidenum">
              <a:rPr lang="en-US" altLang="en-US"/>
              <a:pPr eaLnBrk="1" hangingPunct="1">
                <a:spcBef>
                  <a:spcPct val="0"/>
                </a:spcBef>
              </a:pPr>
              <a:t>14</a:t>
            </a:fld>
            <a:endParaRPr lang="en-US" altLang="en-US" dirty="0"/>
          </a:p>
        </p:txBody>
      </p:sp>
    </p:spTree>
    <p:extLst>
      <p:ext uri="{BB962C8B-B14F-4D97-AF65-F5344CB8AC3E}">
        <p14:creationId xmlns:p14="http://schemas.microsoft.com/office/powerpoint/2010/main" val="3978779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F35897-941B-4549-9904-A8FA47AC2C58}" type="slidenum">
              <a:rPr lang="en-US" altLang="en-US"/>
              <a:pPr eaLnBrk="1" hangingPunct="1">
                <a:spcBef>
                  <a:spcPct val="0"/>
                </a:spcBef>
              </a:pPr>
              <a:t>15</a:t>
            </a:fld>
            <a:endParaRPr lang="en-US" altLang="en-US" dirty="0"/>
          </a:p>
        </p:txBody>
      </p:sp>
    </p:spTree>
    <p:extLst>
      <p:ext uri="{BB962C8B-B14F-4D97-AF65-F5344CB8AC3E}">
        <p14:creationId xmlns:p14="http://schemas.microsoft.com/office/powerpoint/2010/main" val="260651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4286748-3545-4035-8518-5865DDDF7269}" type="slidenum">
              <a:rPr lang="en-US" altLang="en-US"/>
              <a:pPr eaLnBrk="1" hangingPunct="1">
                <a:spcBef>
                  <a:spcPct val="0"/>
                </a:spcBef>
              </a:pPr>
              <a:t>16</a:t>
            </a:fld>
            <a:endParaRPr lang="en-US" altLang="en-US" dirty="0"/>
          </a:p>
        </p:txBody>
      </p:sp>
    </p:spTree>
    <p:extLst>
      <p:ext uri="{BB962C8B-B14F-4D97-AF65-F5344CB8AC3E}">
        <p14:creationId xmlns:p14="http://schemas.microsoft.com/office/powerpoint/2010/main" val="196018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F26E80D-08CE-401F-8304-28C6A0CD5DBB}" type="slidenum">
              <a:rPr lang="en-US" altLang="en-US"/>
              <a:pPr eaLnBrk="1" hangingPunct="1">
                <a:spcBef>
                  <a:spcPct val="0"/>
                </a:spcBef>
              </a:pPr>
              <a:t>17</a:t>
            </a:fld>
            <a:endParaRPr lang="en-US" altLang="en-US" dirty="0"/>
          </a:p>
        </p:txBody>
      </p:sp>
    </p:spTree>
    <p:extLst>
      <p:ext uri="{BB962C8B-B14F-4D97-AF65-F5344CB8AC3E}">
        <p14:creationId xmlns:p14="http://schemas.microsoft.com/office/powerpoint/2010/main" val="129250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15.5 </a:t>
            </a:r>
            <a:r>
              <a:rPr lang="en-US" altLang="en-US" dirty="0" smtClean="0"/>
              <a:t>Hypothetical data showing the logical relationship between the number of churches and the number of serious crimes for a sample of U.S. cities.</a:t>
            </a:r>
          </a:p>
          <a:p>
            <a:endParaRPr lang="en-US" altLang="en-US" dirty="0" smtClean="0"/>
          </a:p>
          <a:p>
            <a:r>
              <a:rPr lang="en-US" altLang="en-US" dirty="0" smtClean="0"/>
              <a:t>Suppose we select a variety of different cities and towns throughout the United States and measure the number of churches (X variable) and the number of serious crimes (Y variable) for each. A scatter plot showing hypothetical data for this study is presented in Figure 15.5. Notice that this scatter plot shows a strong, positive correlation between churches and crime. You also should note that these are realistic data. It is reasonable that the small towns would have less crime and fewer churches and that the large cities would have large values for both variables. Does this relationship mean that churches cause crime? Does it mean that crime causes churches? It should be clear that both answers are no. Although a strong correlation exists between churches and crime, the real cause of the relationship is the size of the population.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7B38A3-5C8A-4CA9-900D-26D1A7AB2186}" type="slidenum">
              <a:rPr lang="en-US" altLang="en-US"/>
              <a:pPr eaLnBrk="1" hangingPunct="1"/>
              <a:t>18</a:t>
            </a:fld>
            <a:endParaRPr lang="en-US" altLang="en-US" dirty="0"/>
          </a:p>
        </p:txBody>
      </p:sp>
    </p:spTree>
    <p:extLst>
      <p:ext uri="{BB962C8B-B14F-4D97-AF65-F5344CB8AC3E}">
        <p14:creationId xmlns:p14="http://schemas.microsoft.com/office/powerpoint/2010/main" val="2801807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042DBF9-2044-42D3-8598-F87401E0F6A6}"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3073293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49D435D-D1B0-4FC1-87B4-9FFF762FC04A}"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2554216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15.6 </a:t>
            </a:r>
            <a:r>
              <a:rPr lang="en-US" altLang="en-US" dirty="0" smtClean="0"/>
              <a:t>In this example, the full range of X and Y values shows a strong, positive correlation, but the restricted range of scores produces a correlation near zero.</a:t>
            </a:r>
          </a:p>
          <a:p>
            <a:endParaRPr lang="en-US" altLang="en-US" dirty="0"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755C4A-AB73-486E-A9ED-0242F460A480}" type="slidenum">
              <a:rPr lang="en-US" altLang="en-US"/>
              <a:pPr eaLnBrk="1" hangingPunct="1"/>
              <a:t>20</a:t>
            </a:fld>
            <a:endParaRPr lang="en-US" altLang="en-US" dirty="0"/>
          </a:p>
        </p:txBody>
      </p:sp>
    </p:spTree>
    <p:extLst>
      <p:ext uri="{BB962C8B-B14F-4D97-AF65-F5344CB8AC3E}">
        <p14:creationId xmlns:p14="http://schemas.microsoft.com/office/powerpoint/2010/main" val="8978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5BAD359-BB7B-4505-BFD5-FCF610A6D0B1}" type="slidenum">
              <a:rPr lang="en-US" altLang="en-US"/>
              <a:pPr eaLnBrk="1" hangingPunct="1">
                <a:spcBef>
                  <a:spcPct val="0"/>
                </a:spcBef>
              </a:pPr>
              <a:t>21</a:t>
            </a:fld>
            <a:endParaRPr lang="en-US" altLang="en-US" dirty="0"/>
          </a:p>
        </p:txBody>
      </p:sp>
    </p:spTree>
    <p:extLst>
      <p:ext uri="{BB962C8B-B14F-4D97-AF65-F5344CB8AC3E}">
        <p14:creationId xmlns:p14="http://schemas.microsoft.com/office/powerpoint/2010/main" val="3276519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15.7</a:t>
            </a:r>
            <a:r>
              <a:rPr lang="en-US" altLang="en-US" dirty="0" smtClean="0"/>
              <a:t> A demonstration of how one extreme data point (an outlier) can influence the value of a correlation.</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BBE467-DAF9-456D-8D18-955A59C3BEAB}" type="slidenum">
              <a:rPr lang="en-US" altLang="en-US"/>
              <a:pPr eaLnBrk="1" hangingPunct="1"/>
              <a:t>22</a:t>
            </a:fld>
            <a:endParaRPr lang="en-US" altLang="en-US" dirty="0"/>
          </a:p>
        </p:txBody>
      </p:sp>
    </p:spTree>
    <p:extLst>
      <p:ext uri="{BB962C8B-B14F-4D97-AF65-F5344CB8AC3E}">
        <p14:creationId xmlns:p14="http://schemas.microsoft.com/office/powerpoint/2010/main" val="2283316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AE2D21E-1339-409A-82E0-B38485757D4B}" type="slidenum">
              <a:rPr lang="en-US" altLang="en-US"/>
              <a:pPr eaLnBrk="1" hangingPunct="1">
                <a:spcBef>
                  <a:spcPct val="0"/>
                </a:spcBef>
              </a:pPr>
              <a:t>23</a:t>
            </a:fld>
            <a:endParaRPr lang="en-US" altLang="en-US" dirty="0"/>
          </a:p>
        </p:txBody>
      </p:sp>
    </p:spTree>
    <p:extLst>
      <p:ext uri="{BB962C8B-B14F-4D97-AF65-F5344CB8AC3E}">
        <p14:creationId xmlns:p14="http://schemas.microsoft.com/office/powerpoint/2010/main" val="2578035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85795F2-5F65-4CA7-9A88-7A4A00DD5AE4}" type="slidenum">
              <a:rPr lang="en-US" altLang="en-US"/>
              <a:pPr eaLnBrk="1" hangingPunct="1">
                <a:spcBef>
                  <a:spcPct val="0"/>
                </a:spcBef>
              </a:pPr>
              <a:t>24</a:t>
            </a:fld>
            <a:endParaRPr lang="en-US" altLang="en-US" dirty="0"/>
          </a:p>
        </p:txBody>
      </p:sp>
    </p:spTree>
    <p:extLst>
      <p:ext uri="{BB962C8B-B14F-4D97-AF65-F5344CB8AC3E}">
        <p14:creationId xmlns:p14="http://schemas.microsoft.com/office/powerpoint/2010/main" val="4179982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15.8 </a:t>
            </a:r>
            <a:r>
              <a:rPr lang="en-US" altLang="en-US" dirty="0" smtClean="0"/>
              <a:t>Three sets of data showing three different degrees of linear relationship.</a:t>
            </a:r>
          </a:p>
          <a:p>
            <a:endParaRPr lang="en-US" alt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FCFF60-2224-4F5C-8EEE-58A8BE4CD0D5}" type="slidenum">
              <a:rPr lang="en-US" altLang="en-US"/>
              <a:pPr eaLnBrk="1" hangingPunct="1"/>
              <a:t>25</a:t>
            </a:fld>
            <a:endParaRPr lang="en-US" altLang="en-US" dirty="0"/>
          </a:p>
        </p:txBody>
      </p:sp>
    </p:spTree>
    <p:extLst>
      <p:ext uri="{BB962C8B-B14F-4D97-AF65-F5344CB8AC3E}">
        <p14:creationId xmlns:p14="http://schemas.microsoft.com/office/powerpoint/2010/main" val="1615601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D8D7DE5-A4AE-40DE-9211-ADB1574E2456}" type="slidenum">
              <a:rPr lang="en-US" altLang="en-US"/>
              <a:pPr eaLnBrk="1" hangingPunct="1">
                <a:spcBef>
                  <a:spcPct val="0"/>
                </a:spcBef>
              </a:pPr>
              <a:t>26</a:t>
            </a:fld>
            <a:endParaRPr lang="en-US" altLang="en-US" dirty="0"/>
          </a:p>
        </p:txBody>
      </p:sp>
    </p:spTree>
    <p:extLst>
      <p:ext uri="{BB962C8B-B14F-4D97-AF65-F5344CB8AC3E}">
        <p14:creationId xmlns:p14="http://schemas.microsoft.com/office/powerpoint/2010/main" val="1963694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15.9 </a:t>
            </a:r>
            <a:r>
              <a:rPr lang="en-US" altLang="en-US" dirty="0" smtClean="0"/>
              <a:t>A demonstration of regression toward the mean. The figure shows a scatter plot for data with a less-than-perfect correlation. Notice that the highest scores on variable I (extreme right-hand points)  are not the highest scores on variable 2, but are  displaced downward toward the mean. Also, the lowest scores on variable 1 (extreme left-hand points) are not the lowest scores on variable 2, but are displaced upward toward the mean.</a:t>
            </a:r>
          </a:p>
          <a:p>
            <a:endParaRPr lang="en-US" altLang="en-US"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D91434-C03E-441E-8D01-EE07DB2F97AE}" type="slidenum">
              <a:rPr lang="en-US" altLang="en-US"/>
              <a:pPr eaLnBrk="1" hangingPunct="1"/>
              <a:t>27</a:t>
            </a:fld>
            <a:endParaRPr lang="en-US" altLang="en-US" dirty="0"/>
          </a:p>
        </p:txBody>
      </p:sp>
    </p:spTree>
    <p:extLst>
      <p:ext uri="{BB962C8B-B14F-4D97-AF65-F5344CB8AC3E}">
        <p14:creationId xmlns:p14="http://schemas.microsoft.com/office/powerpoint/2010/main" val="2781132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7C1B254-05CE-42AB-81DB-32B07F05B524}" type="slidenum">
              <a:rPr lang="en-US" altLang="en-US"/>
              <a:pPr eaLnBrk="1" hangingPunct="1">
                <a:spcBef>
                  <a:spcPct val="0"/>
                </a:spcBef>
              </a:pPr>
              <a:t>28</a:t>
            </a:fld>
            <a:endParaRPr lang="en-US" altLang="en-US" dirty="0"/>
          </a:p>
        </p:txBody>
      </p:sp>
    </p:spTree>
    <p:extLst>
      <p:ext uri="{BB962C8B-B14F-4D97-AF65-F5344CB8AC3E}">
        <p14:creationId xmlns:p14="http://schemas.microsoft.com/office/powerpoint/2010/main" val="1302201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74F754B-0AF8-4C43-81AE-C67DFA57E731}" type="slidenum">
              <a:rPr lang="en-US" altLang="en-US"/>
              <a:pPr eaLnBrk="1" hangingPunct="1">
                <a:spcBef>
                  <a:spcPct val="0"/>
                </a:spcBef>
              </a:pPr>
              <a:t>29</a:t>
            </a:fld>
            <a:endParaRPr lang="en-US" altLang="en-US" dirty="0"/>
          </a:p>
        </p:txBody>
      </p:sp>
    </p:spTree>
    <p:extLst>
      <p:ext uri="{BB962C8B-B14F-4D97-AF65-F5344CB8AC3E}">
        <p14:creationId xmlns:p14="http://schemas.microsoft.com/office/powerpoint/2010/main" val="92159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15.2 </a:t>
            </a:r>
            <a:r>
              <a:rPr lang="en-US" altLang="en-US" dirty="0" smtClean="0"/>
              <a:t>Correlational data showing the relationship between family income (X) and student grades (Y) for a sample of n = 14 high school students. The scores are listed in order from lowest to highest family income and are shown in a scatter plot.</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FC5D89-BC38-45A4-9AD4-F33DE347F94B}" type="slidenum">
              <a:rPr lang="en-US" altLang="en-US"/>
              <a:pPr eaLnBrk="1" hangingPunct="1"/>
              <a:t>3</a:t>
            </a:fld>
            <a:endParaRPr lang="en-US" altLang="en-US" dirty="0"/>
          </a:p>
        </p:txBody>
      </p:sp>
    </p:spTree>
    <p:extLst>
      <p:ext uri="{BB962C8B-B14F-4D97-AF65-F5344CB8AC3E}">
        <p14:creationId xmlns:p14="http://schemas.microsoft.com/office/powerpoint/2010/main" val="2284755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FD21A90-300F-4451-ACE6-AC99E82074BD}" type="slidenum">
              <a:rPr lang="en-US" altLang="en-US"/>
              <a:pPr eaLnBrk="1" hangingPunct="1">
                <a:spcBef>
                  <a:spcPct val="0"/>
                </a:spcBef>
              </a:pPr>
              <a:t>30</a:t>
            </a:fld>
            <a:endParaRPr lang="en-US" altLang="en-US" dirty="0"/>
          </a:p>
        </p:txBody>
      </p:sp>
    </p:spTree>
    <p:extLst>
      <p:ext uri="{BB962C8B-B14F-4D97-AF65-F5344CB8AC3E}">
        <p14:creationId xmlns:p14="http://schemas.microsoft.com/office/powerpoint/2010/main" val="531958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15.2 </a:t>
            </a:r>
            <a:r>
              <a:rPr lang="en-US" altLang="en-US" dirty="0" smtClean="0"/>
              <a:t>Hypothetical data showing the relationship between the number of churches, the number of crimes, and the populations for a set of  n = 15 cities.</a:t>
            </a:r>
          </a:p>
          <a:p>
            <a:endParaRPr lang="en-US" altLang="en-US" dirty="0"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F4FDDB-7B16-43D2-8F21-41B9F81C7B31}" type="slidenum">
              <a:rPr lang="en-US" altLang="en-US"/>
              <a:pPr eaLnBrk="1" hangingPunct="1"/>
              <a:t>31</a:t>
            </a:fld>
            <a:endParaRPr lang="en-US" altLang="en-US" dirty="0"/>
          </a:p>
        </p:txBody>
      </p:sp>
    </p:spTree>
    <p:extLst>
      <p:ext uri="{BB962C8B-B14F-4D97-AF65-F5344CB8AC3E}">
        <p14:creationId xmlns:p14="http://schemas.microsoft.com/office/powerpoint/2010/main" val="1646874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15.10 </a:t>
            </a:r>
            <a:r>
              <a:rPr lang="en-US" altLang="en-US" dirty="0" smtClean="0"/>
              <a:t>Hypothetical data showing the logical relationship between the number of churches and the number of crimes for three groups of cities: those with small populations (Z = 1), those with medium populations (Z = 2), and those with large  populations (Z = 3).</a:t>
            </a:r>
          </a:p>
          <a:p>
            <a:endParaRPr lang="en-US"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C02EF1-AD8D-4A7C-9C9E-2697E4B05BE5}" type="slidenum">
              <a:rPr lang="en-US" altLang="en-US"/>
              <a:pPr eaLnBrk="1" hangingPunct="1"/>
              <a:t>32</a:t>
            </a:fld>
            <a:endParaRPr lang="en-US" altLang="en-US" dirty="0"/>
          </a:p>
        </p:txBody>
      </p:sp>
    </p:spTree>
    <p:extLst>
      <p:ext uri="{BB962C8B-B14F-4D97-AF65-F5344CB8AC3E}">
        <p14:creationId xmlns:p14="http://schemas.microsoft.com/office/powerpoint/2010/main" val="2723681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8F44E3E-BDF0-4EDA-8818-3040485B20D6}" type="slidenum">
              <a:rPr lang="en-US" altLang="en-US"/>
              <a:pPr eaLnBrk="1" hangingPunct="1">
                <a:spcBef>
                  <a:spcPct val="0"/>
                </a:spcBef>
              </a:pPr>
              <a:t>33</a:t>
            </a:fld>
            <a:endParaRPr lang="en-US" altLang="en-US" dirty="0"/>
          </a:p>
        </p:txBody>
      </p:sp>
    </p:spTree>
    <p:extLst>
      <p:ext uri="{BB962C8B-B14F-4D97-AF65-F5344CB8AC3E}">
        <p14:creationId xmlns:p14="http://schemas.microsoft.com/office/powerpoint/2010/main" val="890057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29561D1-CAD2-452B-B5DB-9A16BEFAA2C9}" type="slidenum">
              <a:rPr lang="en-US" altLang="en-US"/>
              <a:pPr eaLnBrk="1" hangingPunct="1">
                <a:spcBef>
                  <a:spcPct val="0"/>
                </a:spcBef>
              </a:pPr>
              <a:t>34</a:t>
            </a:fld>
            <a:endParaRPr lang="en-US" altLang="en-US" dirty="0"/>
          </a:p>
        </p:txBody>
      </p:sp>
    </p:spTree>
    <p:extLst>
      <p:ext uri="{BB962C8B-B14F-4D97-AF65-F5344CB8AC3E}">
        <p14:creationId xmlns:p14="http://schemas.microsoft.com/office/powerpoint/2010/main" val="2496705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356A707-D6B8-46D0-970F-F9AC2B02F776}" type="slidenum">
              <a:rPr lang="en-US" altLang="en-US"/>
              <a:pPr eaLnBrk="1" hangingPunct="1">
                <a:spcBef>
                  <a:spcPct val="0"/>
                </a:spcBef>
              </a:pPr>
              <a:t>35</a:t>
            </a:fld>
            <a:endParaRPr lang="en-US" altLang="en-US" dirty="0"/>
          </a:p>
        </p:txBody>
      </p:sp>
    </p:spTree>
    <p:extLst>
      <p:ext uri="{BB962C8B-B14F-4D97-AF65-F5344CB8AC3E}">
        <p14:creationId xmlns:p14="http://schemas.microsoft.com/office/powerpoint/2010/main" val="3947603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2A061D2-A273-46BB-9431-9A6783B08631}" type="slidenum">
              <a:rPr lang="en-US" altLang="en-US"/>
              <a:pPr eaLnBrk="1" hangingPunct="1">
                <a:spcBef>
                  <a:spcPct val="0"/>
                </a:spcBef>
              </a:pPr>
              <a:t>36</a:t>
            </a:fld>
            <a:endParaRPr lang="en-US" altLang="en-US" dirty="0"/>
          </a:p>
        </p:txBody>
      </p:sp>
    </p:spTree>
    <p:extLst>
      <p:ext uri="{BB962C8B-B14F-4D97-AF65-F5344CB8AC3E}">
        <p14:creationId xmlns:p14="http://schemas.microsoft.com/office/powerpoint/2010/main" val="1143870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9377A60-6DD0-46E4-B276-440C2FACB721}" type="slidenum">
              <a:rPr lang="en-US" altLang="en-US"/>
              <a:pPr eaLnBrk="1" hangingPunct="1">
                <a:spcBef>
                  <a:spcPct val="0"/>
                </a:spcBef>
              </a:pPr>
              <a:t>37</a:t>
            </a:fld>
            <a:endParaRPr lang="en-US" altLang="en-US" dirty="0"/>
          </a:p>
        </p:txBody>
      </p:sp>
    </p:spTree>
    <p:extLst>
      <p:ext uri="{BB962C8B-B14F-4D97-AF65-F5344CB8AC3E}">
        <p14:creationId xmlns:p14="http://schemas.microsoft.com/office/powerpoint/2010/main" val="1924149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47501C2-945C-48B1-8FF1-56E392E3B123}" type="slidenum">
              <a:rPr lang="en-US" altLang="en-US"/>
              <a:pPr eaLnBrk="1" hangingPunct="1">
                <a:spcBef>
                  <a:spcPct val="0"/>
                </a:spcBef>
              </a:pPr>
              <a:t>38</a:t>
            </a:fld>
            <a:endParaRPr lang="en-US" altLang="en-US" dirty="0"/>
          </a:p>
        </p:txBody>
      </p:sp>
    </p:spTree>
    <p:extLst>
      <p:ext uri="{BB962C8B-B14F-4D97-AF65-F5344CB8AC3E}">
        <p14:creationId xmlns:p14="http://schemas.microsoft.com/office/powerpoint/2010/main" val="113007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55A5141-E253-4AB1-BB90-A27301156611}" type="slidenum">
              <a:rPr lang="en-US" altLang="en-US"/>
              <a:pPr eaLnBrk="1" hangingPunct="1">
                <a:spcBef>
                  <a:spcPct val="0"/>
                </a:spcBef>
              </a:pPr>
              <a:t>39</a:t>
            </a:fld>
            <a:endParaRPr lang="en-US" altLang="en-US" dirty="0"/>
          </a:p>
        </p:txBody>
      </p:sp>
    </p:spTree>
    <p:extLst>
      <p:ext uri="{BB962C8B-B14F-4D97-AF65-F5344CB8AC3E}">
        <p14:creationId xmlns:p14="http://schemas.microsoft.com/office/powerpoint/2010/main" val="333049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662BA32-2795-4777-8BE9-1046E1D26EB1}" type="slidenum">
              <a:rPr lang="en-US" altLang="en-US"/>
              <a:pPr eaLnBrk="1" hangingPunct="1">
                <a:spcBef>
                  <a:spcPct val="0"/>
                </a:spcBef>
              </a:pPr>
              <a:t>4</a:t>
            </a:fld>
            <a:endParaRPr lang="en-US" altLang="en-US" dirty="0"/>
          </a:p>
        </p:txBody>
      </p:sp>
    </p:spTree>
    <p:extLst>
      <p:ext uri="{BB962C8B-B14F-4D97-AF65-F5344CB8AC3E}">
        <p14:creationId xmlns:p14="http://schemas.microsoft.com/office/powerpoint/2010/main" val="486549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15.13 </a:t>
            </a:r>
            <a:r>
              <a:rPr lang="en-US" altLang="en-US" dirty="0" smtClean="0"/>
              <a:t>The relationship between practice and performance. Although this relationship is not linear, there is a consistent positive relationship: an increase in performance  tends to accompany an increase in practice.</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D413CC-B975-489D-8A4E-7409A750A4E0}" type="slidenum">
              <a:rPr lang="en-US" altLang="en-US"/>
              <a:pPr eaLnBrk="1" hangingPunct="1"/>
              <a:t>40</a:t>
            </a:fld>
            <a:endParaRPr lang="en-US" altLang="en-US" dirty="0"/>
          </a:p>
        </p:txBody>
      </p:sp>
    </p:spTree>
    <p:extLst>
      <p:ext uri="{BB962C8B-B14F-4D97-AF65-F5344CB8AC3E}">
        <p14:creationId xmlns:p14="http://schemas.microsoft.com/office/powerpoint/2010/main" val="1440421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631157B-8E3F-42FF-9E40-1AEC3CAF275B}" type="slidenum">
              <a:rPr lang="en-US" altLang="en-US"/>
              <a:pPr eaLnBrk="1" hangingPunct="1">
                <a:spcBef>
                  <a:spcPct val="0"/>
                </a:spcBef>
              </a:pPr>
              <a:t>41</a:t>
            </a:fld>
            <a:endParaRPr lang="en-US" altLang="en-US" dirty="0"/>
          </a:p>
        </p:txBody>
      </p:sp>
    </p:spTree>
    <p:extLst>
      <p:ext uri="{BB962C8B-B14F-4D97-AF65-F5344CB8AC3E}">
        <p14:creationId xmlns:p14="http://schemas.microsoft.com/office/powerpoint/2010/main" val="1838923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15.14 </a:t>
            </a:r>
            <a:r>
              <a:rPr lang="en-US" altLang="en-US" dirty="0" smtClean="0"/>
              <a:t>Scatter plots showing (a) the scores and (b) the ranks for the data in Example 15.10. Notice that there is a consistent,  positive relationship between the X and Y scores, although it is not a linear relationship. Also notice that the scatter plot  for the ranks shows a perfect linear relationship.</a:t>
            </a: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F8220C-4597-4192-9EF5-9BE33900B597}" type="slidenum">
              <a:rPr lang="en-US" altLang="en-US"/>
              <a:pPr eaLnBrk="1" hangingPunct="1"/>
              <a:t>42</a:t>
            </a:fld>
            <a:endParaRPr lang="en-US" altLang="en-US" dirty="0"/>
          </a:p>
        </p:txBody>
      </p:sp>
    </p:spTree>
    <p:extLst>
      <p:ext uri="{BB962C8B-B14F-4D97-AF65-F5344CB8AC3E}">
        <p14:creationId xmlns:p14="http://schemas.microsoft.com/office/powerpoint/2010/main" val="4055744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9142A4A-48B7-42D1-B81B-31958CF92EA1}" type="slidenum">
              <a:rPr lang="en-US" altLang="en-US"/>
              <a:pPr eaLnBrk="1" hangingPunct="1">
                <a:spcBef>
                  <a:spcPct val="0"/>
                </a:spcBef>
              </a:pPr>
              <a:t>43</a:t>
            </a:fld>
            <a:endParaRPr lang="en-US" altLang="en-US" dirty="0"/>
          </a:p>
        </p:txBody>
      </p:sp>
    </p:spTree>
    <p:extLst>
      <p:ext uri="{BB962C8B-B14F-4D97-AF65-F5344CB8AC3E}">
        <p14:creationId xmlns:p14="http://schemas.microsoft.com/office/powerpoint/2010/main" val="1278797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35150F2-94AD-4F81-80BD-C35920FAB491}" type="slidenum">
              <a:rPr lang="en-US" altLang="en-US"/>
              <a:pPr eaLnBrk="1" hangingPunct="1">
                <a:spcBef>
                  <a:spcPct val="0"/>
                </a:spcBef>
              </a:pPr>
              <a:t>44</a:t>
            </a:fld>
            <a:endParaRPr lang="en-US" altLang="en-US" dirty="0"/>
          </a:p>
        </p:txBody>
      </p:sp>
    </p:spTree>
    <p:extLst>
      <p:ext uri="{BB962C8B-B14F-4D97-AF65-F5344CB8AC3E}">
        <p14:creationId xmlns:p14="http://schemas.microsoft.com/office/powerpoint/2010/main" val="1117336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778A5A1-03D6-4BB3-9B7B-5E42AB1FB75A}" type="slidenum">
              <a:rPr lang="en-US" altLang="en-US"/>
              <a:pPr eaLnBrk="1" hangingPunct="1">
                <a:spcBef>
                  <a:spcPct val="0"/>
                </a:spcBef>
              </a:pPr>
              <a:t>45</a:t>
            </a:fld>
            <a:endParaRPr lang="en-US" altLang="en-US" dirty="0"/>
          </a:p>
        </p:txBody>
      </p:sp>
    </p:spTree>
    <p:extLst>
      <p:ext uri="{BB962C8B-B14F-4D97-AF65-F5344CB8AC3E}">
        <p14:creationId xmlns:p14="http://schemas.microsoft.com/office/powerpoint/2010/main" val="1990039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33D5E6E-4A65-4145-BD89-F23CC5613AD7}" type="slidenum">
              <a:rPr lang="en-US" altLang="en-US"/>
              <a:pPr eaLnBrk="1" hangingPunct="1">
                <a:spcBef>
                  <a:spcPct val="0"/>
                </a:spcBef>
              </a:pPr>
              <a:t>46</a:t>
            </a:fld>
            <a:endParaRPr lang="en-US" altLang="en-US" dirty="0"/>
          </a:p>
        </p:txBody>
      </p:sp>
    </p:spTree>
    <p:extLst>
      <p:ext uri="{BB962C8B-B14F-4D97-AF65-F5344CB8AC3E}">
        <p14:creationId xmlns:p14="http://schemas.microsoft.com/office/powerpoint/2010/main" val="38124360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AB3C10D-D4B4-4A66-9D57-5A14AE681E0B}" type="slidenum">
              <a:rPr lang="en-US" altLang="en-US"/>
              <a:pPr eaLnBrk="1" hangingPunct="1">
                <a:spcBef>
                  <a:spcPct val="0"/>
                </a:spcBef>
              </a:pPr>
              <a:t>47</a:t>
            </a:fld>
            <a:endParaRPr lang="en-US" altLang="en-US" dirty="0"/>
          </a:p>
        </p:txBody>
      </p:sp>
    </p:spTree>
    <p:extLst>
      <p:ext uri="{BB962C8B-B14F-4D97-AF65-F5344CB8AC3E}">
        <p14:creationId xmlns:p14="http://schemas.microsoft.com/office/powerpoint/2010/main" val="4102686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1AECE73-87C0-43CF-9B9D-72F9377BDFF6}" type="slidenum">
              <a:rPr lang="en-US" altLang="en-US"/>
              <a:pPr eaLnBrk="1" hangingPunct="1">
                <a:spcBef>
                  <a:spcPct val="0"/>
                </a:spcBef>
              </a:pPr>
              <a:t>48</a:t>
            </a:fld>
            <a:endParaRPr lang="en-US" altLang="en-US" dirty="0"/>
          </a:p>
        </p:txBody>
      </p:sp>
    </p:spTree>
    <p:extLst>
      <p:ext uri="{BB962C8B-B14F-4D97-AF65-F5344CB8AC3E}">
        <p14:creationId xmlns:p14="http://schemas.microsoft.com/office/powerpoint/2010/main" val="2962491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1E81BCC-76B0-4950-9E76-7C055F201684}" type="slidenum">
              <a:rPr lang="en-US" altLang="en-US"/>
              <a:pPr eaLnBrk="1" hangingPunct="1">
                <a:spcBef>
                  <a:spcPct val="0"/>
                </a:spcBef>
              </a:pPr>
              <a:t>49</a:t>
            </a:fld>
            <a:endParaRPr lang="en-US" altLang="en-US" dirty="0"/>
          </a:p>
        </p:txBody>
      </p:sp>
    </p:spTree>
    <p:extLst>
      <p:ext uri="{BB962C8B-B14F-4D97-AF65-F5344CB8AC3E}">
        <p14:creationId xmlns:p14="http://schemas.microsoft.com/office/powerpoint/2010/main" val="3678080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15.1</a:t>
            </a:r>
            <a:r>
              <a:rPr lang="en-US" altLang="en-US" dirty="0" smtClean="0"/>
              <a:t> Examples of positive and negative relationships. (a) Income is positively related to weight for men.  (b) Income is negatively related to  weight for women.</a:t>
            </a:r>
          </a:p>
          <a:p>
            <a:endParaRPr lang="en-US" altLang="en-US"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078C63-7EE6-40A5-A4CC-AC423A66F3BE}" type="slidenum">
              <a:rPr lang="en-US" altLang="en-US"/>
              <a:pPr eaLnBrk="1" hangingPunct="1"/>
              <a:t>5</a:t>
            </a:fld>
            <a:endParaRPr lang="en-US" altLang="en-US" dirty="0"/>
          </a:p>
        </p:txBody>
      </p:sp>
    </p:spTree>
    <p:extLst>
      <p:ext uri="{BB962C8B-B14F-4D97-AF65-F5344CB8AC3E}">
        <p14:creationId xmlns:p14="http://schemas.microsoft.com/office/powerpoint/2010/main" val="215400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F5437BF-C41F-47C8-B190-D4F7C801FCB7}" type="slidenum">
              <a:rPr lang="en-US" altLang="en-US"/>
              <a:pPr eaLnBrk="1" hangingPunct="1">
                <a:spcBef>
                  <a:spcPct val="0"/>
                </a:spcBef>
              </a:pPr>
              <a:t>50</a:t>
            </a:fld>
            <a:endParaRPr lang="en-US" altLang="en-US" dirty="0"/>
          </a:p>
        </p:txBody>
      </p:sp>
    </p:spTree>
    <p:extLst>
      <p:ext uri="{BB962C8B-B14F-4D97-AF65-F5344CB8AC3E}">
        <p14:creationId xmlns:p14="http://schemas.microsoft.com/office/powerpoint/2010/main" val="3926278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3F88FDB-4C44-4616-81B2-F5ADDAFA2FF5}" type="slidenum">
              <a:rPr lang="en-US" altLang="en-US"/>
              <a:pPr eaLnBrk="1" hangingPunct="1">
                <a:spcBef>
                  <a:spcPct val="0"/>
                </a:spcBef>
              </a:pPr>
              <a:t>51</a:t>
            </a:fld>
            <a:endParaRPr lang="en-US" altLang="en-US" dirty="0"/>
          </a:p>
        </p:txBody>
      </p:sp>
    </p:spTree>
    <p:extLst>
      <p:ext uri="{BB962C8B-B14F-4D97-AF65-F5344CB8AC3E}">
        <p14:creationId xmlns:p14="http://schemas.microsoft.com/office/powerpoint/2010/main" val="3607038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768C286-DA41-4D25-BE6C-207E2B449DAF}" type="slidenum">
              <a:rPr lang="en-US" altLang="en-US"/>
              <a:pPr eaLnBrk="1" hangingPunct="1">
                <a:spcBef>
                  <a:spcPct val="0"/>
                </a:spcBef>
              </a:pPr>
              <a:t>52</a:t>
            </a:fld>
            <a:endParaRPr lang="en-US" altLang="en-US" dirty="0"/>
          </a:p>
        </p:txBody>
      </p:sp>
    </p:spTree>
    <p:extLst>
      <p:ext uri="{BB962C8B-B14F-4D97-AF65-F5344CB8AC3E}">
        <p14:creationId xmlns:p14="http://schemas.microsoft.com/office/powerpoint/2010/main" val="1848316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TABLE 15.4 </a:t>
            </a:r>
            <a:r>
              <a:rPr lang="en-US" altLang="en-US" dirty="0" smtClean="0"/>
              <a:t>The same data are organized in two different formats. On the left-hand side, the data appear as two separate samples appropriate for an independent-measures t hypothesis test. On the right-hand side, the same data are shown as a single sample, with two scores for each individual: the number of puzzles solved and a dichotomous score (Y) that identifies the group in which the participant is located (Well-lit = 0 and Dimly lit = 1). The data on the right are appropriate for a point-biserial correlation.</a:t>
            </a:r>
          </a:p>
          <a:p>
            <a:endParaRPr lang="en-US" altLang="en-US" dirty="0"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F420AC2-01BE-401A-AC1F-136BC00F349E}" type="slidenum">
              <a:rPr lang="en-US" altLang="en-US"/>
              <a:pPr eaLnBrk="1" hangingPunct="1">
                <a:spcBef>
                  <a:spcPct val="0"/>
                </a:spcBef>
              </a:pPr>
              <a:t>53</a:t>
            </a:fld>
            <a:endParaRPr lang="en-US" altLang="en-US" dirty="0"/>
          </a:p>
        </p:txBody>
      </p:sp>
    </p:spTree>
    <p:extLst>
      <p:ext uri="{BB962C8B-B14F-4D97-AF65-F5344CB8AC3E}">
        <p14:creationId xmlns:p14="http://schemas.microsoft.com/office/powerpoint/2010/main" val="29284143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A6AB6FC-ED9C-479D-A7F1-B740D8018671}" type="slidenum">
              <a:rPr lang="en-US" altLang="en-US"/>
              <a:pPr eaLnBrk="1" hangingPunct="1">
                <a:spcBef>
                  <a:spcPct val="0"/>
                </a:spcBef>
              </a:pPr>
              <a:t>54</a:t>
            </a:fld>
            <a:endParaRPr lang="en-US" altLang="en-US" dirty="0"/>
          </a:p>
        </p:txBody>
      </p:sp>
    </p:spTree>
    <p:extLst>
      <p:ext uri="{BB962C8B-B14F-4D97-AF65-F5344CB8AC3E}">
        <p14:creationId xmlns:p14="http://schemas.microsoft.com/office/powerpoint/2010/main" val="2724312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5FB4D82-5967-44DE-AF20-3E5FFB535832}" type="slidenum">
              <a:rPr lang="en-US" altLang="en-US"/>
              <a:pPr eaLnBrk="1" hangingPunct="1">
                <a:spcBef>
                  <a:spcPct val="0"/>
                </a:spcBef>
              </a:pPr>
              <a:t>55</a:t>
            </a:fld>
            <a:endParaRPr lang="en-US" altLang="en-US" dirty="0"/>
          </a:p>
        </p:txBody>
      </p:sp>
    </p:spTree>
    <p:extLst>
      <p:ext uri="{BB962C8B-B14F-4D97-AF65-F5344CB8AC3E}">
        <p14:creationId xmlns:p14="http://schemas.microsoft.com/office/powerpoint/2010/main" val="2247415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B978C18-035F-4B24-B351-46A7402AE3FF}" type="slidenum">
              <a:rPr lang="en-US" altLang="en-US"/>
              <a:pPr eaLnBrk="1" hangingPunct="1">
                <a:spcBef>
                  <a:spcPct val="0"/>
                </a:spcBef>
              </a:pPr>
              <a:t>6</a:t>
            </a:fld>
            <a:endParaRPr lang="en-US" altLang="en-US" dirty="0"/>
          </a:p>
        </p:txBody>
      </p:sp>
    </p:spTree>
    <p:extLst>
      <p:ext uri="{BB962C8B-B14F-4D97-AF65-F5344CB8AC3E}">
        <p14:creationId xmlns:p14="http://schemas.microsoft.com/office/powerpoint/2010/main" val="1769671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FIGURE 15.3 </a:t>
            </a:r>
            <a:r>
              <a:rPr lang="en-US" altLang="en-US" dirty="0" smtClean="0"/>
              <a:t>Examples of different values for linear correlations: (a) a perfect negative correlation, –1.00,  (b) no linear trend, 0.00,  (c) a strong positive relationship, approximately +.90, and  (d) a relatively weak  negative correlation,  approximately –0.40.</a:t>
            </a:r>
          </a:p>
          <a:p>
            <a:endParaRPr lang="en-US" alt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A23854-7C2A-438F-955F-4D85DDE9D83E}" type="slidenum">
              <a:rPr lang="en-US" altLang="en-US"/>
              <a:pPr eaLnBrk="1" hangingPunct="1"/>
              <a:t>7</a:t>
            </a:fld>
            <a:endParaRPr lang="en-US" altLang="en-US" dirty="0"/>
          </a:p>
        </p:txBody>
      </p:sp>
    </p:spTree>
    <p:extLst>
      <p:ext uri="{BB962C8B-B14F-4D97-AF65-F5344CB8AC3E}">
        <p14:creationId xmlns:p14="http://schemas.microsoft.com/office/powerpoint/2010/main" val="204074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E0A4570-C2FF-4198-9249-831B088435E9}" type="slidenum">
              <a:rPr lang="en-US" altLang="en-US"/>
              <a:pPr eaLnBrk="1" hangingPunct="1">
                <a:spcBef>
                  <a:spcPct val="0"/>
                </a:spcBef>
              </a:pPr>
              <a:t>8</a:t>
            </a:fld>
            <a:endParaRPr lang="en-US" altLang="en-US" dirty="0"/>
          </a:p>
        </p:txBody>
      </p:sp>
    </p:spTree>
    <p:extLst>
      <p:ext uri="{BB962C8B-B14F-4D97-AF65-F5344CB8AC3E}">
        <p14:creationId xmlns:p14="http://schemas.microsoft.com/office/powerpoint/2010/main" val="411399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0BA335F-218E-4231-A7F2-C8CE727C45E3}" type="slidenum">
              <a:rPr lang="en-US" altLang="en-US"/>
              <a:pPr eaLnBrk="1" hangingPunct="1">
                <a:spcBef>
                  <a:spcPct val="0"/>
                </a:spcBef>
              </a:pPr>
              <a:t>9</a:t>
            </a:fld>
            <a:endParaRPr lang="en-US" altLang="en-US" dirty="0"/>
          </a:p>
        </p:txBody>
      </p:sp>
    </p:spTree>
    <p:extLst>
      <p:ext uri="{BB962C8B-B14F-4D97-AF65-F5344CB8AC3E}">
        <p14:creationId xmlns:p14="http://schemas.microsoft.com/office/powerpoint/2010/main" val="3149301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53000" y="1355154"/>
            <a:ext cx="3844962" cy="1472184"/>
          </a:xfrm>
        </p:spPr>
        <p:txBody>
          <a:bodyPr anchor="ctr" anchorCtr="0">
            <a:noAutofit/>
          </a:bodyPr>
          <a:lstStyle>
            <a:lvl1pPr marL="0" indent="0" algn="ctr">
              <a:buNone/>
              <a:defRPr sz="4000" baseline="0">
                <a:solidFill>
                  <a:srgbClr val="C00000"/>
                </a:solidFill>
                <a:effectLst>
                  <a:outerShdw blurRad="50800" dist="25400" dir="2700000" algn="tl" rotWithShape="0">
                    <a:schemeClr val="tx1">
                      <a:alpha val="80000"/>
                    </a:schemeClr>
                  </a:outerShdw>
                </a:effectLst>
                <a:latin typeface="+mn-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t>
            </a:r>
            <a:endParaRPr lang="en-US" dirty="0"/>
          </a:p>
        </p:txBody>
      </p:sp>
      <p:sp>
        <p:nvSpPr>
          <p:cNvPr id="2" name="Title 1"/>
          <p:cNvSpPr>
            <a:spLocks noGrp="1"/>
          </p:cNvSpPr>
          <p:nvPr>
            <p:ph type="ctrTitle"/>
          </p:nvPr>
        </p:nvSpPr>
        <p:spPr>
          <a:xfrm>
            <a:off x="4953000" y="2895600"/>
            <a:ext cx="3886200" cy="2787027"/>
          </a:xfrm>
          <a:prstGeom prst="rect">
            <a:avLst/>
          </a:prstGeom>
          <a:noFill/>
          <a:ln>
            <a:noFill/>
          </a:ln>
        </p:spPr>
        <p:txBody>
          <a:bodyPr anchor="t">
            <a:noAutofit/>
          </a:bodyPr>
          <a:lstStyle>
            <a:lvl1pPr algn="ctr">
              <a:defRPr sz="3600" b="0">
                <a:solidFill>
                  <a:schemeClr val="tx1"/>
                </a:solidFill>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0"/>
          </p:nvPr>
        </p:nvSpPr>
        <p:spPr/>
        <p:txBody>
          <a:bodyPr/>
          <a:lstStyle/>
          <a:p>
            <a:fld id="{4825263F-CFBD-4D4E-A762-BCD1710B4A93}"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smtClean="0"/>
              <a:t>Copyright © 2017 Cengage Learning. All Rights Reserved.</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026" y="765486"/>
            <a:ext cx="3974296" cy="4937760"/>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userDrawn="1"/>
        </p:nvCxnSpPr>
        <p:spPr>
          <a:xfrm>
            <a:off x="3629" y="6858000"/>
            <a:ext cx="9140371" cy="0"/>
          </a:xfrm>
          <a:prstGeom prst="line">
            <a:avLst/>
          </a:prstGeom>
          <a:ln w="38100" cmpd="sng">
            <a:solidFill>
              <a:srgbClr val="EBC50A"/>
            </a:solidFill>
          </a:ln>
          <a:effectLst>
            <a:outerShdw dist="12700" dir="2700000" sx="1000" sy="1000" algn="tl" rotWithShape="0">
              <a:schemeClr val="tx1"/>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921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0" y="14287"/>
            <a:ext cx="9144000" cy="1143000"/>
          </a:xfrm>
        </p:spPr>
        <p:txBody>
          <a:body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r>
              <a:rPr lang="en-US" dirty="0" smtClean="0"/>
              <a:t>Copyright © 2017 Cengage Learning. All Rights Reserved.</a:t>
            </a:r>
          </a:p>
        </p:txBody>
      </p:sp>
      <p:sp>
        <p:nvSpPr>
          <p:cNvPr id="7" name="Slide Number Placeholder 6"/>
          <p:cNvSpPr>
            <a:spLocks noGrp="1"/>
          </p:cNvSpPr>
          <p:nvPr>
            <p:ph type="sldNum" sz="quarter" idx="11"/>
          </p:nvPr>
        </p:nvSpPr>
        <p:spPr/>
        <p:txBody>
          <a:bodyPr/>
          <a:lstStyle/>
          <a:p>
            <a:fld id="{4825263F-CFBD-4D4E-A762-BCD1710B4A93}" type="slidenum">
              <a:rPr lang="en-US" smtClean="0"/>
              <a:pPr/>
              <a:t>‹#›</a:t>
            </a:fld>
            <a:endParaRPr lang="en-US" dirty="0"/>
          </a:p>
        </p:txBody>
      </p:sp>
    </p:spTree>
    <p:extLst>
      <p:ext uri="{BB962C8B-B14F-4D97-AF65-F5344CB8AC3E}">
        <p14:creationId xmlns:p14="http://schemas.microsoft.com/office/powerpoint/2010/main" val="20582399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825263F-CFBD-4D4E-A762-BCD1710B4A93}" type="slidenum">
              <a:rPr lang="en-US" smtClean="0"/>
              <a:t>‹#›</a:t>
            </a:fld>
            <a:endParaRPr lang="en-US" dirty="0"/>
          </a:p>
        </p:txBody>
      </p:sp>
      <p:sp>
        <p:nvSpPr>
          <p:cNvPr id="3" name="Title 2"/>
          <p:cNvSpPr>
            <a:spLocks noGrp="1"/>
          </p:cNvSpPr>
          <p:nvPr>
            <p:ph type="title"/>
          </p:nvPr>
        </p:nvSpPr>
        <p:spPr>
          <a:xfrm>
            <a:off x="0" y="0"/>
            <a:ext cx="9144000" cy="1184180"/>
          </a:xfrm>
        </p:spPr>
        <p:txBody>
          <a:bodyPr/>
          <a:lstStyle/>
          <a:p>
            <a:r>
              <a:rPr lang="en-US" dirty="0" smtClean="0"/>
              <a:t>Click to edit Master title style</a:t>
            </a:r>
            <a:endParaRPr lang="en-US" dirty="0"/>
          </a:p>
        </p:txBody>
      </p:sp>
      <p:sp>
        <p:nvSpPr>
          <p:cNvPr id="4" name="Footer Placeholder 3"/>
          <p:cNvSpPr>
            <a:spLocks noGrp="1"/>
          </p:cNvSpPr>
          <p:nvPr>
            <p:ph type="ftr" sz="quarter" idx="13"/>
          </p:nvPr>
        </p:nvSpPr>
        <p:spPr/>
        <p:txBody>
          <a:bodyPr/>
          <a:lstStyle/>
          <a:p>
            <a:r>
              <a:rPr lang="en-US" dirty="0" smtClean="0"/>
              <a:t>Copyright © 2017 Cengage Learning. All Rights Reserved.</a:t>
            </a:r>
          </a:p>
        </p:txBody>
      </p:sp>
      <p:cxnSp>
        <p:nvCxnSpPr>
          <p:cNvPr id="8" name="Straight Connector 7"/>
          <p:cNvCxnSpPr/>
          <p:nvPr userDrawn="1"/>
        </p:nvCxnSpPr>
        <p:spPr>
          <a:xfrm>
            <a:off x="3629" y="1184181"/>
            <a:ext cx="9140371" cy="0"/>
          </a:xfrm>
          <a:prstGeom prst="line">
            <a:avLst/>
          </a:prstGeom>
          <a:ln>
            <a:solidFill>
              <a:srgbClr val="990033"/>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967429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825263F-CFBD-4D4E-A762-BCD1710B4A93}" type="slidenum">
              <a:rPr lang="en-US" smtClean="0"/>
              <a:t>‹#›</a:t>
            </a:fld>
            <a:endParaRPr lang="en-US" dirty="0"/>
          </a:p>
        </p:txBody>
      </p:sp>
      <p:sp>
        <p:nvSpPr>
          <p:cNvPr id="9" name="Title 1"/>
          <p:cNvSpPr>
            <a:spLocks noGrp="1"/>
          </p:cNvSpPr>
          <p:nvPr>
            <p:ph type="title"/>
          </p:nvPr>
        </p:nvSpPr>
        <p:spPr>
          <a:xfrm>
            <a:off x="-3629" y="0"/>
            <a:ext cx="9144000" cy="1143000"/>
          </a:xfrm>
          <a:prstGeom prst="rect">
            <a:avLst/>
          </a:prstGeom>
          <a:solidFill>
            <a:schemeClr val="bg1"/>
          </a:solidFill>
          <a:ln>
            <a:solidFill>
              <a:schemeClr val="accent1">
                <a:lumMod val="40000"/>
                <a:lumOff val="60000"/>
              </a:schemeClr>
            </a:solidFill>
          </a:ln>
        </p:spPr>
        <p:txBody>
          <a:bodyPr anchor="ctr">
            <a:normAutofit/>
          </a:bodyPr>
          <a:lstStyle>
            <a:lvl1pPr>
              <a:defRPr lang="en-US" sz="3200" b="0" i="0" u="none" strike="noStrike" kern="1200" baseline="0" dirty="0">
                <a:solidFill>
                  <a:schemeClr val="tx1"/>
                </a:solidFill>
                <a:latin typeface="Arial" pitchFamily="34" charset="0"/>
                <a:ea typeface="+mj-ea"/>
                <a:cs typeface="Arial" pitchFamily="34" charset="0"/>
              </a:defRPr>
            </a:lvl1pPr>
          </a:lstStyle>
          <a:p>
            <a:r>
              <a:rPr lang="en-US" dirty="0" smtClean="0"/>
              <a:t>Click to edit Master title style</a:t>
            </a:r>
            <a:endParaRPr lang="en-US" dirty="0"/>
          </a:p>
        </p:txBody>
      </p:sp>
      <p:cxnSp>
        <p:nvCxnSpPr>
          <p:cNvPr id="10" name="Straight Connector 9"/>
          <p:cNvCxnSpPr/>
          <p:nvPr userDrawn="1"/>
        </p:nvCxnSpPr>
        <p:spPr>
          <a:xfrm>
            <a:off x="3629" y="6858000"/>
            <a:ext cx="9140371" cy="0"/>
          </a:xfrm>
          <a:prstGeom prst="line">
            <a:avLst/>
          </a:prstGeom>
          <a:ln w="38100" cmpd="sng">
            <a:solidFill>
              <a:srgbClr val="EBC50A"/>
            </a:solidFill>
          </a:ln>
          <a:effectLst>
            <a:outerShdw dist="12700" dir="2700000" sx="1000" sy="1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extLst>
      <p:ext uri="{BB962C8B-B14F-4D97-AF65-F5344CB8AC3E}">
        <p14:creationId xmlns:p14="http://schemas.microsoft.com/office/powerpoint/2010/main" val="30441553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825263F-CFBD-4D4E-A762-BCD1710B4A93}" type="slidenum">
              <a:rPr lang="en-US" smtClean="0"/>
              <a:t>‹#›</a:t>
            </a:fld>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extLst>
      <p:ext uri="{BB962C8B-B14F-4D97-AF65-F5344CB8AC3E}">
        <p14:creationId xmlns:p14="http://schemas.microsoft.com/office/powerpoint/2010/main" val="33902032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5237"/>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a:lstStyle>
            <a:lvl1pPr algn="r">
              <a:defRPr sz="1600">
                <a:solidFill>
                  <a:srgbClr val="0071BB"/>
                </a:solidFill>
              </a:defRPr>
            </a:lvl1pPr>
          </a:lstStyle>
          <a:p>
            <a:fld id="{4825263F-CFBD-4D4E-A762-BCD1710B4A93}" type="slidenum">
              <a:rPr lang="en-US" smtClean="0"/>
              <a:pPr/>
              <a:t>‹#›</a:t>
            </a:fld>
            <a:endParaRPr lang="en-US" dirty="0"/>
          </a:p>
        </p:txBody>
      </p:sp>
      <p:sp>
        <p:nvSpPr>
          <p:cNvPr id="2" name="Title Placeholder 1"/>
          <p:cNvSpPr>
            <a:spLocks noGrp="1"/>
          </p:cNvSpPr>
          <p:nvPr>
            <p:ph type="title"/>
          </p:nvPr>
        </p:nvSpPr>
        <p:spPr>
          <a:xfrm>
            <a:off x="0" y="-21515"/>
            <a:ext cx="9144000" cy="1205696"/>
          </a:xfrm>
          <a:prstGeom prst="rect">
            <a:avLst/>
          </a:prstGeom>
          <a:solidFill>
            <a:schemeClr val="accent1">
              <a:lumMod val="60000"/>
              <a:lumOff val="40000"/>
            </a:schemeClr>
          </a:solidFill>
          <a:ln>
            <a:solidFill>
              <a:schemeClr val="tx2"/>
            </a:solidFill>
          </a:ln>
        </p:spPr>
        <p:txBody>
          <a:bodyPr vert="horz" lIns="91440" tIns="45720" rIns="91440" bIns="45720" rtlCol="0" anchor="ctr">
            <a:normAutofit/>
          </a:bodyPr>
          <a:lstStyle/>
          <a:p>
            <a:r>
              <a:rPr lang="en-US" dirty="0" smtClean="0"/>
              <a:t>Click to edit Master title style</a:t>
            </a:r>
            <a:endParaRPr lang="en-US" dirty="0"/>
          </a:p>
        </p:txBody>
      </p:sp>
      <p:cxnSp>
        <p:nvCxnSpPr>
          <p:cNvPr id="7" name="Straight Connector 6"/>
          <p:cNvCxnSpPr/>
          <p:nvPr userDrawn="1"/>
        </p:nvCxnSpPr>
        <p:spPr>
          <a:xfrm>
            <a:off x="3629" y="6858000"/>
            <a:ext cx="9140371" cy="0"/>
          </a:xfrm>
          <a:prstGeom prst="line">
            <a:avLst/>
          </a:prstGeom>
          <a:ln w="38100" cmpd="sng">
            <a:solidFill>
              <a:srgbClr val="EBC50A"/>
            </a:solidFill>
          </a:ln>
          <a:effectLst>
            <a:outerShdw dist="12700" dir="2700000" sx="1000" sy="1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3"/>
          </p:nvPr>
        </p:nvSpPr>
        <p:spPr>
          <a:xfrm>
            <a:off x="457200" y="6416675"/>
            <a:ext cx="4419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Copyright © 2017 Cengage Learning. All Rights Reserved.</a:t>
            </a:r>
          </a:p>
        </p:txBody>
      </p:sp>
      <p:cxnSp>
        <p:nvCxnSpPr>
          <p:cNvPr id="8" name="Straight Connector 7"/>
          <p:cNvCxnSpPr/>
          <p:nvPr userDrawn="1"/>
        </p:nvCxnSpPr>
        <p:spPr>
          <a:xfrm>
            <a:off x="3629" y="1184181"/>
            <a:ext cx="9140371" cy="0"/>
          </a:xfrm>
          <a:prstGeom prst="line">
            <a:avLst/>
          </a:prstGeom>
          <a:ln>
            <a:solidFill>
              <a:srgbClr val="990033"/>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9118714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iming>
    <p:tnLst>
      <p:par>
        <p:cTn id="1" dur="indefinite" restart="never" nodeType="tmRoot"/>
      </p:par>
    </p:tnLst>
  </p:timing>
  <p:hf sldNum="0" hdr="0" dt="0"/>
  <p:txStyles>
    <p:titleStyle>
      <a:lvl1pPr algn="ctr"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ts val="9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9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15</a:t>
            </a:r>
            <a:endParaRPr lang="en-US" dirty="0"/>
          </a:p>
        </p:txBody>
      </p:sp>
      <p:sp>
        <p:nvSpPr>
          <p:cNvPr id="2050" name="Rectangle 2"/>
          <p:cNvSpPr>
            <a:spLocks noGrp="1" noChangeArrowheads="1"/>
          </p:cNvSpPr>
          <p:nvPr>
            <p:ph type="ctrTitle"/>
          </p:nvPr>
        </p:nvSpPr>
        <p:spPr>
          <a:xfrm>
            <a:off x="4953000" y="3308973"/>
            <a:ext cx="3886200" cy="2787027"/>
          </a:xfrm>
        </p:spPr>
        <p:txBody>
          <a:bodyPr/>
          <a:lstStyle/>
          <a:p>
            <a:pPr eaLnBrk="1" hangingPunct="1"/>
            <a:r>
              <a:rPr lang="en-US" altLang="en-US" dirty="0" smtClean="0"/>
              <a:t>Correlation </a:t>
            </a:r>
          </a:p>
        </p:txBody>
      </p:sp>
      <p:sp>
        <p:nvSpPr>
          <p:cNvPr id="3" name="Footer Placeholder 2"/>
          <p:cNvSpPr>
            <a:spLocks noGrp="1"/>
          </p:cNvSpPr>
          <p:nvPr>
            <p:ph type="ftr" sz="quarter" idx="11"/>
          </p:nvPr>
        </p:nvSpPr>
        <p:spPr/>
        <p:txBody>
          <a:bodyPr/>
          <a:lstStyle/>
          <a:p>
            <a:r>
              <a:rPr lang="en-US" dirty="0" smtClean="0"/>
              <a:t>Copyright © 2017 Cengage Learning.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r>
              <a:rPr lang="en-US" altLang="en-US" dirty="0" smtClean="0"/>
              <a:t>The magnitude of the Pearson correlation ranges from 0 (indicating no linear relationship between </a:t>
            </a:r>
            <a:r>
              <a:rPr lang="en-US" altLang="en-US" i="1" dirty="0" smtClean="0"/>
              <a:t>X</a:t>
            </a:r>
            <a:r>
              <a:rPr lang="en-US" altLang="en-US" dirty="0" smtClean="0"/>
              <a:t> and </a:t>
            </a:r>
            <a:r>
              <a:rPr lang="en-US" altLang="en-US" i="1" dirty="0" smtClean="0"/>
              <a:t>Y</a:t>
            </a:r>
            <a:r>
              <a:rPr lang="en-US" altLang="en-US" dirty="0" smtClean="0"/>
              <a:t>) to 1.00 (indicating a perfect straight-line relationship between </a:t>
            </a:r>
            <a:r>
              <a:rPr lang="en-US" altLang="en-US" i="1" dirty="0" smtClean="0"/>
              <a:t>X</a:t>
            </a:r>
            <a:r>
              <a:rPr lang="en-US" altLang="en-US" dirty="0" smtClean="0"/>
              <a:t> and </a:t>
            </a:r>
            <a:r>
              <a:rPr lang="en-US" altLang="en-US" i="1" dirty="0" smtClean="0"/>
              <a:t>Y</a:t>
            </a:r>
            <a:r>
              <a:rPr lang="en-US" altLang="en-US" dirty="0" smtClean="0"/>
              <a:t>).  </a:t>
            </a:r>
          </a:p>
          <a:p>
            <a:r>
              <a:rPr lang="en-US" altLang="en-US" dirty="0" smtClean="0"/>
              <a:t>The correlation can be either positive or negative depending on the direction of the relationship.</a:t>
            </a:r>
          </a:p>
        </p:txBody>
      </p:sp>
      <p:sp>
        <p:nvSpPr>
          <p:cNvPr id="11266" name="Rectangle 2"/>
          <p:cNvSpPr>
            <a:spLocks noGrp="1" noChangeArrowheads="1"/>
          </p:cNvSpPr>
          <p:nvPr>
            <p:ph type="title"/>
          </p:nvPr>
        </p:nvSpPr>
        <p:spPr/>
        <p:txBody>
          <a:bodyPr/>
          <a:lstStyle/>
          <a:p>
            <a:r>
              <a:rPr lang="en-US" altLang="en-US" dirty="0" smtClean="0"/>
              <a:t>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rmAutofit/>
          </a:bodyPr>
          <a:lstStyle/>
          <a:p>
            <a:r>
              <a:rPr lang="en-US" altLang="en-US" dirty="0" smtClean="0"/>
              <a:t>Correlations are used in a number of situations</a:t>
            </a:r>
          </a:p>
          <a:p>
            <a:pPr lvl="1"/>
            <a:r>
              <a:rPr lang="en-US" altLang="en-US" b="1" dirty="0" smtClean="0"/>
              <a:t>Prediction</a:t>
            </a:r>
            <a:r>
              <a:rPr lang="en-US" altLang="en-US" dirty="0" smtClean="0"/>
              <a:t>: If two variables are known to be related in some systematic way, it is possible to use one of the variables to make accurate predictions about the other. </a:t>
            </a:r>
          </a:p>
          <a:p>
            <a:pPr lvl="1"/>
            <a:r>
              <a:rPr lang="en-US" altLang="en-US" b="1" dirty="0" smtClean="0"/>
              <a:t>Validity</a:t>
            </a:r>
            <a:r>
              <a:rPr lang="en-US" altLang="en-US" dirty="0" smtClean="0"/>
              <a:t>: One common technique for demonstrating validity is to use a correlation. </a:t>
            </a:r>
            <a:endParaRPr lang="en-US" altLang="en-US" dirty="0" smtClean="0"/>
          </a:p>
          <a:p>
            <a:pPr lvl="2"/>
            <a:r>
              <a:rPr lang="en-US" altLang="en-US" dirty="0" smtClean="0"/>
              <a:t>For </a:t>
            </a:r>
            <a:r>
              <a:rPr lang="en-US" altLang="en-US" dirty="0" smtClean="0"/>
              <a:t>example, if a new test actually measures intelligence, then the scores on the test should be related to other measures of intelligence.</a:t>
            </a:r>
          </a:p>
        </p:txBody>
      </p:sp>
      <p:sp>
        <p:nvSpPr>
          <p:cNvPr id="12290" name="Rectangle 2"/>
          <p:cNvSpPr>
            <a:spLocks noGrp="1" noChangeArrowheads="1"/>
          </p:cNvSpPr>
          <p:nvPr>
            <p:ph type="title"/>
          </p:nvPr>
        </p:nvSpPr>
        <p:spPr/>
        <p:txBody>
          <a:bodyPr>
            <a:normAutofit/>
          </a:bodyPr>
          <a:lstStyle/>
          <a:p>
            <a:r>
              <a:rPr lang="en-US" altLang="en-US" dirty="0" smtClean="0"/>
              <a:t>Using and Interpreting the Pearson Correlation</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lvl="1"/>
            <a:r>
              <a:rPr lang="en-US" altLang="en-US" b="1" dirty="0" smtClean="0"/>
              <a:t>Reliability</a:t>
            </a:r>
            <a:r>
              <a:rPr lang="en-US" altLang="en-US" dirty="0" smtClean="0"/>
              <a:t>: In addition to evaluating the validity of a measurement procedure,  correlations are used to determine reliability. </a:t>
            </a:r>
            <a:endParaRPr lang="en-US" altLang="en-US" dirty="0" smtClean="0"/>
          </a:p>
          <a:p>
            <a:pPr lvl="2"/>
            <a:r>
              <a:rPr lang="en-US" altLang="en-US" dirty="0" smtClean="0"/>
              <a:t>A </a:t>
            </a:r>
            <a:r>
              <a:rPr lang="en-US" altLang="en-US" dirty="0" smtClean="0"/>
              <a:t>measurement procedure is considered reliable to the extent that it produces stable, consistent measurements. </a:t>
            </a:r>
          </a:p>
          <a:p>
            <a:pPr lvl="1"/>
            <a:r>
              <a:rPr lang="en-US" altLang="en-US" b="1" dirty="0" smtClean="0"/>
              <a:t>Theory verification</a:t>
            </a:r>
            <a:r>
              <a:rPr lang="en-US" altLang="en-US" dirty="0" smtClean="0"/>
              <a:t>: Many psychological theories make specific predictions about the relationship between two variables. </a:t>
            </a:r>
            <a:endParaRPr lang="en-US" altLang="en-US" dirty="0" smtClean="0"/>
          </a:p>
          <a:p>
            <a:pPr lvl="2"/>
            <a:r>
              <a:rPr lang="en-US" altLang="en-US" dirty="0" smtClean="0"/>
              <a:t>Such </a:t>
            </a:r>
            <a:r>
              <a:rPr lang="en-US" altLang="en-US" dirty="0" smtClean="0"/>
              <a:t>predictions can be tested by determining the correlation between the two variables.</a:t>
            </a:r>
          </a:p>
        </p:txBody>
      </p:sp>
      <p:sp>
        <p:nvSpPr>
          <p:cNvPr id="13314" name="Rectangle 2"/>
          <p:cNvSpPr>
            <a:spLocks noGrp="1" noChangeArrowheads="1"/>
          </p:cNvSpPr>
          <p:nvPr>
            <p:ph type="title"/>
          </p:nvPr>
        </p:nvSpPr>
        <p:spPr/>
        <p:txBody>
          <a:bodyPr>
            <a:normAutofit/>
          </a:bodyPr>
          <a:lstStyle/>
          <a:p>
            <a:r>
              <a:rPr lang="en-US" altLang="en-US" dirty="0" smtClean="0"/>
              <a:t>Using and Interpreting 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altLang="en-US" dirty="0" smtClean="0"/>
              <a:t>The statistical significance of the Pearson correlation can be found by referring to a table of critical values.</a:t>
            </a:r>
          </a:p>
        </p:txBody>
      </p:sp>
      <p:sp>
        <p:nvSpPr>
          <p:cNvPr id="14338" name="Rectangle 2"/>
          <p:cNvSpPr>
            <a:spLocks noGrp="1" noChangeArrowheads="1"/>
          </p:cNvSpPr>
          <p:nvPr>
            <p:ph type="title"/>
          </p:nvPr>
        </p:nvSpPr>
        <p:spPr/>
        <p:txBody>
          <a:bodyPr>
            <a:normAutofit/>
          </a:bodyPr>
          <a:lstStyle/>
          <a:p>
            <a:r>
              <a:rPr lang="en-US" altLang="en-US" dirty="0" smtClean="0"/>
              <a:t>Using and Interpreting 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4635"/>
            <a:ext cx="68580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43525" y="3886200"/>
            <a:ext cx="3048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US" altLang="en-US" dirty="0" smtClean="0"/>
              <a:t>When you encounter correlations, there are four additional considerations that you should bear in mind. </a:t>
            </a:r>
          </a:p>
          <a:p>
            <a:pPr marL="971550" lvl="1" indent="-514350">
              <a:buFontTx/>
              <a:buAutoNum type="arabicPeriod"/>
            </a:pPr>
            <a:r>
              <a:rPr lang="en-US" altLang="en-US" dirty="0" smtClean="0"/>
              <a:t>Correlation simply describes a relationship between two variables. </a:t>
            </a:r>
          </a:p>
          <a:p>
            <a:pPr marL="1371600" lvl="2" indent="-404813">
              <a:buFontTx/>
              <a:buAutoNum type="alphaLcPeriod"/>
            </a:pPr>
            <a:r>
              <a:rPr lang="en-US" altLang="en-US" dirty="0" smtClean="0"/>
              <a:t>It does not explain why the two variables are related. Specifically, a correlation should not and cannot be interpreted as proof of a cause-and-effect relationship between the two variables. </a:t>
            </a:r>
          </a:p>
        </p:txBody>
      </p:sp>
      <p:sp>
        <p:nvSpPr>
          <p:cNvPr id="15362" name="Rectangle 2"/>
          <p:cNvSpPr>
            <a:spLocks noGrp="1" noChangeArrowheads="1"/>
          </p:cNvSpPr>
          <p:nvPr>
            <p:ph type="title"/>
          </p:nvPr>
        </p:nvSpPr>
        <p:spPr/>
        <p:txBody>
          <a:bodyPr>
            <a:normAutofit/>
          </a:bodyPr>
          <a:lstStyle/>
          <a:p>
            <a:r>
              <a:rPr lang="en-US" altLang="en-US" dirty="0" smtClean="0"/>
              <a:t>Using and Interpreting 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marL="971550" lvl="1" indent="-514350">
              <a:buFontTx/>
              <a:buAutoNum type="arabicPeriod" startAt="2"/>
            </a:pPr>
            <a:r>
              <a:rPr lang="en-US" altLang="en-US" dirty="0" smtClean="0"/>
              <a:t>The value of a correlation can be affected greatly by the range of scores represented in the data. </a:t>
            </a:r>
          </a:p>
          <a:p>
            <a:pPr marL="971550" lvl="1" indent="-514350">
              <a:buFontTx/>
              <a:buAutoNum type="arabicPeriod" startAt="2"/>
            </a:pPr>
            <a:r>
              <a:rPr lang="en-US" altLang="en-US" dirty="0" smtClean="0"/>
              <a:t>One or two extreme data points, often called outliers, can have a dramatic effect on the value of a correlation. </a:t>
            </a:r>
          </a:p>
        </p:txBody>
      </p:sp>
      <p:sp>
        <p:nvSpPr>
          <p:cNvPr id="16386" name="Rectangle 2"/>
          <p:cNvSpPr>
            <a:spLocks noGrp="1" noChangeArrowheads="1"/>
          </p:cNvSpPr>
          <p:nvPr>
            <p:ph type="title"/>
          </p:nvPr>
        </p:nvSpPr>
        <p:spPr/>
        <p:txBody>
          <a:bodyPr>
            <a:normAutofit/>
          </a:bodyPr>
          <a:lstStyle/>
          <a:p>
            <a:r>
              <a:rPr lang="en-US" altLang="en-US" dirty="0" smtClean="0"/>
              <a:t>Using and Interpreting 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marL="971550" lvl="1" indent="-514350">
              <a:buFontTx/>
              <a:buAutoNum type="arabicPeriod" startAt="4"/>
            </a:pPr>
            <a:r>
              <a:rPr lang="en-US" altLang="en-US" dirty="0" smtClean="0"/>
              <a:t>When judging how “good” a relationship is, it is tempting to focus on the numerical value of the correlation. However, a correlation should not be interpreted as a proportion. </a:t>
            </a:r>
          </a:p>
          <a:p>
            <a:pPr marL="1314450" lvl="2" indent="-347663">
              <a:buFontTx/>
              <a:buAutoNum type="alphaLcPeriod"/>
            </a:pPr>
            <a:r>
              <a:rPr lang="en-US" altLang="en-US" dirty="0" smtClean="0"/>
              <a:t>To describe how accurately one variable predicts the other, you must square the correlation. Thus, a correlation of </a:t>
            </a:r>
            <a:r>
              <a:rPr lang="en-US" altLang="en-US" i="1" dirty="0" smtClean="0"/>
              <a:t>r</a:t>
            </a:r>
            <a:r>
              <a:rPr lang="en-US" altLang="en-US" dirty="0" smtClean="0"/>
              <a:t> = .5 means that one variable partially predicts the other, but the predictable portion is only </a:t>
            </a:r>
            <a:r>
              <a:rPr lang="en-US" altLang="en-US" i="1" dirty="0" smtClean="0"/>
              <a:t>r</a:t>
            </a:r>
            <a:r>
              <a:rPr lang="en-US" altLang="en-US" baseline="30000" dirty="0" smtClean="0"/>
              <a:t>2</a:t>
            </a:r>
            <a:r>
              <a:rPr lang="en-US" altLang="en-US" dirty="0" smtClean="0"/>
              <a:t> = .5</a:t>
            </a:r>
            <a:r>
              <a:rPr lang="en-US" altLang="en-US" baseline="30000" dirty="0" smtClean="0"/>
              <a:t>2</a:t>
            </a:r>
            <a:r>
              <a:rPr lang="en-US" altLang="en-US" dirty="0" smtClean="0"/>
              <a:t> = 0.25 (or 25%) of the total variability. </a:t>
            </a:r>
          </a:p>
        </p:txBody>
      </p:sp>
      <p:sp>
        <p:nvSpPr>
          <p:cNvPr id="17410" name="Rectangle 2"/>
          <p:cNvSpPr>
            <a:spLocks noGrp="1" noChangeArrowheads="1"/>
          </p:cNvSpPr>
          <p:nvPr>
            <p:ph type="title"/>
          </p:nvPr>
        </p:nvSpPr>
        <p:spPr/>
        <p:txBody>
          <a:bodyPr>
            <a:normAutofit/>
          </a:bodyPr>
          <a:lstStyle/>
          <a:p>
            <a:r>
              <a:rPr lang="en-US" altLang="en-US" dirty="0" smtClean="0"/>
              <a:t>Using and Interpreting 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altLang="en-US" dirty="0" smtClean="0"/>
              <a:t>One of the most common errors in interpreting correlations is to assume that a correlation necessarily implies a cause-and-effect relationship between the two variables. </a:t>
            </a:r>
          </a:p>
          <a:p>
            <a:pPr lvl="1"/>
            <a:r>
              <a:rPr lang="en-US" altLang="en-US" dirty="0" smtClean="0"/>
              <a:t>Although there may be a causal relationship, the existence of a correlation does not prove it.</a:t>
            </a:r>
          </a:p>
          <a:p>
            <a:pPr lvl="1"/>
            <a:r>
              <a:rPr lang="en-US" altLang="en-US" dirty="0" smtClean="0"/>
              <a:t>To establish a cause-and-effect relationship, it is necessary to conduct a true experiment in which one variable is manipulated and other variables are rigorously controlled.</a:t>
            </a:r>
            <a:endParaRPr lang="en-US" altLang="en-US" dirty="0" smtClean="0"/>
          </a:p>
        </p:txBody>
      </p:sp>
      <p:sp>
        <p:nvSpPr>
          <p:cNvPr id="18434" name="Rectangle 2"/>
          <p:cNvSpPr>
            <a:spLocks noGrp="1" noChangeArrowheads="1"/>
          </p:cNvSpPr>
          <p:nvPr>
            <p:ph type="title"/>
          </p:nvPr>
        </p:nvSpPr>
        <p:spPr/>
        <p:txBody>
          <a:bodyPr/>
          <a:lstStyle/>
          <a:p>
            <a:r>
              <a:rPr lang="en-US" altLang="en-US" dirty="0" smtClean="0"/>
              <a:t>Correlation and Causation </a:t>
            </a:r>
            <a:endParaRPr lang="en-US" altLang="en-US" dirty="0" smtClean="0"/>
          </a:p>
        </p:txBody>
      </p:sp>
      <p:sp>
        <p:nvSpPr>
          <p:cNvPr id="2" name="Footer Placeholder 1"/>
          <p:cNvSpPr>
            <a:spLocks noGrp="1"/>
          </p:cNvSpPr>
          <p:nvPr>
            <p:ph type="ftr" sz="quarter" idx="10"/>
          </p:nvPr>
        </p:nvSpPr>
        <p:spPr/>
        <p:txBody>
          <a:bodyPr/>
          <a:lstStyle/>
          <a:p>
            <a:r>
              <a:rPr lang="en-US" dirty="0" smtClean="0"/>
              <a:t>Copyright © 2017 Cengage Learning. All Rights Reserved.</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5643414" cy="42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Hypothetical Data</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rmAutofit/>
          </a:bodyPr>
          <a:lstStyle/>
          <a:p>
            <a:r>
              <a:rPr lang="en-US" altLang="en-US" dirty="0" smtClean="0"/>
              <a:t>Whenever a correlation is computed from scores that do not represent the full range of possible values, you should be cautious in interpreting the correlation. </a:t>
            </a:r>
          </a:p>
          <a:p>
            <a:pPr lvl="1"/>
            <a:r>
              <a:rPr lang="en-US" altLang="en-US" dirty="0" smtClean="0"/>
              <a:t>To be safe, you should not generalize any correlation beyond the range of data represented in the sample. </a:t>
            </a:r>
          </a:p>
          <a:p>
            <a:pPr lvl="1"/>
            <a:r>
              <a:rPr lang="en-US" altLang="en-US" dirty="0" smtClean="0"/>
              <a:t>For a correlation to provide an accurate description for the general population, there should be a wide range of </a:t>
            </a:r>
            <a:r>
              <a:rPr lang="en-US" altLang="en-US" i="1" dirty="0" smtClean="0"/>
              <a:t>X</a:t>
            </a:r>
            <a:r>
              <a:rPr lang="en-US" altLang="en-US" dirty="0" smtClean="0"/>
              <a:t> and </a:t>
            </a:r>
            <a:r>
              <a:rPr lang="en-US" altLang="en-US" i="1" dirty="0" smtClean="0"/>
              <a:t>Y</a:t>
            </a:r>
            <a:r>
              <a:rPr lang="en-US" altLang="en-US" dirty="0" smtClean="0"/>
              <a:t> values in the data.</a:t>
            </a:r>
          </a:p>
          <a:p>
            <a:pPr lvl="1"/>
            <a:endParaRPr lang="en-US" altLang="en-US" dirty="0" smtClean="0"/>
          </a:p>
        </p:txBody>
      </p:sp>
      <p:sp>
        <p:nvSpPr>
          <p:cNvPr id="20482" name="Rectangle 2"/>
          <p:cNvSpPr>
            <a:spLocks noGrp="1" noChangeArrowheads="1"/>
          </p:cNvSpPr>
          <p:nvPr>
            <p:ph type="title"/>
          </p:nvPr>
        </p:nvSpPr>
        <p:spPr/>
        <p:txBody>
          <a:bodyPr/>
          <a:lstStyle/>
          <a:p>
            <a:r>
              <a:rPr lang="en-US" altLang="en-US" dirty="0" smtClean="0"/>
              <a:t>Correlation and Restricted Range</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r>
              <a:rPr lang="en-US" altLang="en-US" dirty="0" smtClean="0"/>
              <a:t>A correlation is a statistical method used to measure and describe the relationship between two variables.  </a:t>
            </a:r>
          </a:p>
          <a:p>
            <a:r>
              <a:rPr lang="en-US" altLang="en-US" dirty="0" smtClean="0"/>
              <a:t>A relationship exists when changes in one variable tend to be accompanied by consistent and predictable changes in the other variable.  </a:t>
            </a:r>
          </a:p>
        </p:txBody>
      </p:sp>
      <p:sp>
        <p:nvSpPr>
          <p:cNvPr id="3074" name="Rectangle 2"/>
          <p:cNvSpPr>
            <a:spLocks noGrp="1" noChangeArrowheads="1"/>
          </p:cNvSpPr>
          <p:nvPr>
            <p:ph type="title"/>
          </p:nvPr>
        </p:nvSpPr>
        <p:spPr/>
        <p:txBody>
          <a:bodyPr>
            <a:normAutofit/>
          </a:bodyPr>
          <a:lstStyle/>
          <a:p>
            <a:r>
              <a:rPr lang="en-US" altLang="en-US" dirty="0" smtClean="0"/>
              <a:t>Correlations: Measuring and Describing Relationships</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562" y="1752600"/>
            <a:ext cx="70008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Restricted Ranges</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US" altLang="en-US" dirty="0" smtClean="0"/>
              <a:t>An outlier is an individual with </a:t>
            </a:r>
            <a:r>
              <a:rPr lang="en-US" altLang="en-US" i="1" dirty="0" smtClean="0"/>
              <a:t>X</a:t>
            </a:r>
            <a:r>
              <a:rPr lang="en-US" altLang="en-US" dirty="0" smtClean="0"/>
              <a:t> and/or </a:t>
            </a:r>
            <a:r>
              <a:rPr lang="en-US" altLang="en-US" i="1" dirty="0" smtClean="0"/>
              <a:t>Y</a:t>
            </a:r>
            <a:r>
              <a:rPr lang="en-US" altLang="en-US" dirty="0" smtClean="0"/>
              <a:t> values that are substantially different (larger or smaller) from the values obtained for the other individuals in the data set. </a:t>
            </a:r>
          </a:p>
          <a:p>
            <a:r>
              <a:rPr lang="en-US" altLang="en-US" dirty="0" smtClean="0"/>
              <a:t>The data point of a single outlier can have a dramatic influence on the value obtained for the correlation. </a:t>
            </a:r>
          </a:p>
        </p:txBody>
      </p:sp>
      <p:sp>
        <p:nvSpPr>
          <p:cNvPr id="22530" name="Rectangle 2"/>
          <p:cNvSpPr>
            <a:spLocks noGrp="1" noChangeArrowheads="1"/>
          </p:cNvSpPr>
          <p:nvPr>
            <p:ph type="title"/>
          </p:nvPr>
        </p:nvSpPr>
        <p:spPr/>
        <p:txBody>
          <a:bodyPr/>
          <a:lstStyle/>
          <a:p>
            <a:r>
              <a:rPr lang="en-US" altLang="en-US" dirty="0" smtClean="0"/>
              <a:t>Outliers</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7906498"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The Effect of an Outlier</a:t>
            </a:r>
            <a:endParaRPr lang="en-US" dirty="0"/>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altLang="en-US" dirty="0" smtClean="0"/>
              <a:t>A correlation measures the degree of relationship between two variables on a scale from 0–1.00. </a:t>
            </a:r>
          </a:p>
          <a:p>
            <a:pPr lvl="1"/>
            <a:r>
              <a:rPr lang="en-US" altLang="en-US" dirty="0" smtClean="0"/>
              <a:t>Although this number provides a measure of the </a:t>
            </a:r>
            <a:r>
              <a:rPr lang="en-US" altLang="en-US" u="sng" dirty="0" smtClean="0"/>
              <a:t>degree</a:t>
            </a:r>
            <a:r>
              <a:rPr lang="en-US" altLang="en-US" dirty="0" smtClean="0"/>
              <a:t> of relationship, many researchers prefer to square the correlation and use the resulting value to measure the </a:t>
            </a:r>
            <a:r>
              <a:rPr lang="en-US" altLang="en-US" u="sng" dirty="0" smtClean="0"/>
              <a:t>strength</a:t>
            </a:r>
            <a:r>
              <a:rPr lang="en-US" altLang="en-US" dirty="0" smtClean="0"/>
              <a:t> of the relationship.</a:t>
            </a:r>
          </a:p>
        </p:txBody>
      </p:sp>
      <p:sp>
        <p:nvSpPr>
          <p:cNvPr id="24578" name="Rectangle 2"/>
          <p:cNvSpPr>
            <a:spLocks noGrp="1" noChangeArrowheads="1"/>
          </p:cNvSpPr>
          <p:nvPr>
            <p:ph type="title"/>
          </p:nvPr>
        </p:nvSpPr>
        <p:spPr/>
        <p:txBody>
          <a:bodyPr>
            <a:normAutofit/>
          </a:bodyPr>
          <a:lstStyle/>
          <a:p>
            <a:r>
              <a:rPr lang="en-US" altLang="en-US" dirty="0" smtClean="0"/>
              <a:t>Correlation and the Strength of the Relationship </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r>
              <a:rPr lang="en-US" altLang="en-US" dirty="0" smtClean="0"/>
              <a:t>The value </a:t>
            </a:r>
            <a:r>
              <a:rPr lang="en-US" altLang="en-US" i="1" dirty="0" smtClean="0"/>
              <a:t>r</a:t>
            </a:r>
            <a:r>
              <a:rPr lang="en-US" altLang="en-US" baseline="30000" dirty="0" smtClean="0"/>
              <a:t>2</a:t>
            </a:r>
            <a:r>
              <a:rPr lang="en-US" altLang="en-US" dirty="0" smtClean="0"/>
              <a:t> is called the </a:t>
            </a:r>
            <a:r>
              <a:rPr lang="en-US" altLang="en-US" b="1" dirty="0" smtClean="0"/>
              <a:t>coefficient of determination</a:t>
            </a:r>
            <a:r>
              <a:rPr lang="en-US" altLang="en-US" dirty="0" smtClean="0"/>
              <a:t> because it measures the  proportion of variability in one variable that can be determined from the  relationship with the other variable.</a:t>
            </a:r>
          </a:p>
        </p:txBody>
      </p:sp>
      <p:sp>
        <p:nvSpPr>
          <p:cNvPr id="25602" name="Rectangle 2"/>
          <p:cNvSpPr>
            <a:spLocks noGrp="1" noChangeArrowheads="1"/>
          </p:cNvSpPr>
          <p:nvPr>
            <p:ph type="title"/>
          </p:nvPr>
        </p:nvSpPr>
        <p:spPr/>
        <p:txBody>
          <a:bodyPr>
            <a:normAutofit/>
          </a:bodyPr>
          <a:lstStyle/>
          <a:p>
            <a:r>
              <a:rPr lang="en-US" altLang="en-US" dirty="0" smtClean="0"/>
              <a:t>Correlation and the Strength of the Relationship (cont’d.) </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193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Three Sets of Data</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altLang="en-US" dirty="0" smtClean="0"/>
              <a:t>When there is a less-than-perfect correlation between two variables, extreme scores (high or low) for one variable tend to be paired with the less extreme scores (more toward the mean) on the second variable. </a:t>
            </a:r>
          </a:p>
          <a:p>
            <a:pPr lvl="1"/>
            <a:r>
              <a:rPr lang="en-US" altLang="en-US" dirty="0" smtClean="0"/>
              <a:t>This fact is called </a:t>
            </a:r>
            <a:r>
              <a:rPr lang="en-US" altLang="en-US" b="1" dirty="0" smtClean="0"/>
              <a:t>regression toward the mean</a:t>
            </a:r>
            <a:r>
              <a:rPr lang="en-US" altLang="en-US" dirty="0" smtClean="0"/>
              <a:t>.  </a:t>
            </a:r>
          </a:p>
        </p:txBody>
      </p:sp>
      <p:sp>
        <p:nvSpPr>
          <p:cNvPr id="27650" name="Rectangle 2"/>
          <p:cNvSpPr>
            <a:spLocks noGrp="1" noChangeArrowheads="1"/>
          </p:cNvSpPr>
          <p:nvPr>
            <p:ph type="title"/>
          </p:nvPr>
        </p:nvSpPr>
        <p:spPr/>
        <p:txBody>
          <a:bodyPr>
            <a:normAutofit/>
          </a:bodyPr>
          <a:lstStyle/>
          <a:p>
            <a:r>
              <a:rPr lang="en-US" altLang="en-US" dirty="0" smtClean="0"/>
              <a:t>Correlation and the Strength of the Relationship (cont’d.) </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2998" y="1676400"/>
            <a:ext cx="7246506"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Regression Toward the Mean</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r>
              <a:rPr lang="en-US" altLang="en-US" dirty="0" smtClean="0"/>
              <a:t>Occasionally a researcher may suspect that the relationship between two variables is being distorted by the influence of a third variable. </a:t>
            </a:r>
          </a:p>
          <a:p>
            <a:r>
              <a:rPr lang="en-US" altLang="en-US" dirty="0" smtClean="0"/>
              <a:t>A </a:t>
            </a:r>
            <a:r>
              <a:rPr lang="en-US" altLang="en-US" b="1" dirty="0" smtClean="0"/>
              <a:t>partial correlation </a:t>
            </a:r>
            <a:r>
              <a:rPr lang="en-US" altLang="en-US" dirty="0" smtClean="0"/>
              <a:t>measures the relationship between two variables while  controlling the influence of a third variable by holding it constant.</a:t>
            </a:r>
          </a:p>
          <a:p>
            <a:endParaRPr lang="en-US" altLang="en-US" dirty="0" smtClean="0"/>
          </a:p>
        </p:txBody>
      </p:sp>
      <p:sp>
        <p:nvSpPr>
          <p:cNvPr id="29698" name="Rectangle 2"/>
          <p:cNvSpPr>
            <a:spLocks noGrp="1" noChangeArrowheads="1"/>
          </p:cNvSpPr>
          <p:nvPr>
            <p:ph type="title"/>
          </p:nvPr>
        </p:nvSpPr>
        <p:spPr/>
        <p:txBody>
          <a:bodyPr/>
          <a:lstStyle/>
          <a:p>
            <a:r>
              <a:rPr lang="en-US" altLang="en-US" dirty="0" smtClean="0"/>
              <a:t>Partial Correlations</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r>
              <a:rPr lang="en-US" altLang="en-US" dirty="0" smtClean="0"/>
              <a:t>In a situation with three variables, </a:t>
            </a:r>
            <a:r>
              <a:rPr lang="en-US" altLang="en-US" i="1" dirty="0" smtClean="0"/>
              <a:t>X</a:t>
            </a:r>
            <a:r>
              <a:rPr lang="en-US" altLang="en-US" dirty="0" smtClean="0"/>
              <a:t>, </a:t>
            </a:r>
            <a:r>
              <a:rPr lang="en-US" altLang="en-US" i="1" dirty="0" smtClean="0"/>
              <a:t>Y</a:t>
            </a:r>
            <a:r>
              <a:rPr lang="en-US" altLang="en-US" dirty="0" smtClean="0"/>
              <a:t>, and </a:t>
            </a:r>
            <a:r>
              <a:rPr lang="en-US" altLang="en-US" i="1" dirty="0" smtClean="0"/>
              <a:t>Z</a:t>
            </a:r>
            <a:r>
              <a:rPr lang="en-US" altLang="en-US" dirty="0" smtClean="0"/>
              <a:t>, it is possible to compute three individual Pearson correlations: </a:t>
            </a:r>
          </a:p>
          <a:p>
            <a:pPr marL="971550" lvl="1" indent="-514350">
              <a:buFontTx/>
              <a:buAutoNum type="arabicPeriod"/>
            </a:pPr>
            <a:r>
              <a:rPr lang="en-US" altLang="en-US" i="1" dirty="0" smtClean="0"/>
              <a:t>r</a:t>
            </a:r>
            <a:r>
              <a:rPr lang="en-US" altLang="en-US" i="1" baseline="-25000" dirty="0" smtClean="0"/>
              <a:t>XY</a:t>
            </a:r>
            <a:r>
              <a:rPr lang="en-US" altLang="en-US" dirty="0" smtClean="0"/>
              <a:t> measuring the correlation between </a:t>
            </a:r>
            <a:r>
              <a:rPr lang="en-US" altLang="en-US" i="1" dirty="0" smtClean="0"/>
              <a:t>X</a:t>
            </a:r>
            <a:r>
              <a:rPr lang="en-US" altLang="en-US" dirty="0" smtClean="0"/>
              <a:t> and </a:t>
            </a:r>
            <a:r>
              <a:rPr lang="en-US" altLang="en-US" i="1" dirty="0" smtClean="0"/>
              <a:t>Y</a:t>
            </a:r>
            <a:r>
              <a:rPr lang="en-US" altLang="en-US" dirty="0" smtClean="0"/>
              <a:t> </a:t>
            </a:r>
          </a:p>
          <a:p>
            <a:pPr marL="971550" lvl="1" indent="-514350">
              <a:buFontTx/>
              <a:buAutoNum type="arabicPeriod"/>
            </a:pPr>
            <a:r>
              <a:rPr lang="en-US" altLang="en-US" i="1" dirty="0" smtClean="0"/>
              <a:t>r</a:t>
            </a:r>
            <a:r>
              <a:rPr lang="en-US" altLang="en-US" i="1" baseline="-25000" dirty="0" smtClean="0"/>
              <a:t>XZ</a:t>
            </a:r>
            <a:r>
              <a:rPr lang="en-US" altLang="en-US" dirty="0" smtClean="0"/>
              <a:t> measuring the correlation between </a:t>
            </a:r>
            <a:r>
              <a:rPr lang="en-US" altLang="en-US" i="1" dirty="0" smtClean="0"/>
              <a:t>X</a:t>
            </a:r>
            <a:r>
              <a:rPr lang="en-US" altLang="en-US" dirty="0" smtClean="0"/>
              <a:t> and </a:t>
            </a:r>
            <a:r>
              <a:rPr lang="en-US" altLang="en-US" i="1" dirty="0" smtClean="0"/>
              <a:t>Z</a:t>
            </a:r>
            <a:r>
              <a:rPr lang="en-US" altLang="en-US" dirty="0" smtClean="0"/>
              <a:t> </a:t>
            </a:r>
          </a:p>
          <a:p>
            <a:pPr marL="971550" lvl="1" indent="-514350">
              <a:buFontTx/>
              <a:buAutoNum type="arabicPeriod"/>
            </a:pPr>
            <a:r>
              <a:rPr lang="en-US" altLang="en-US" i="1" dirty="0" smtClean="0"/>
              <a:t>r</a:t>
            </a:r>
            <a:r>
              <a:rPr lang="en-US" altLang="en-US" i="1" baseline="-25000" dirty="0" smtClean="0"/>
              <a:t>YZ</a:t>
            </a:r>
            <a:r>
              <a:rPr lang="en-US" altLang="en-US" dirty="0" smtClean="0"/>
              <a:t> measuring the correlation between </a:t>
            </a:r>
            <a:r>
              <a:rPr lang="en-US" altLang="en-US" i="1" dirty="0" smtClean="0"/>
              <a:t>Y</a:t>
            </a:r>
            <a:r>
              <a:rPr lang="en-US" altLang="en-US" dirty="0" smtClean="0"/>
              <a:t> and </a:t>
            </a:r>
            <a:r>
              <a:rPr lang="en-US" altLang="en-US" i="1" dirty="0" smtClean="0"/>
              <a:t>Z</a:t>
            </a:r>
            <a:r>
              <a:rPr lang="en-US" altLang="en-US" dirty="0" smtClean="0"/>
              <a:t> </a:t>
            </a:r>
          </a:p>
          <a:p>
            <a:endParaRPr lang="en-US" altLang="en-US" dirty="0" smtClean="0"/>
          </a:p>
        </p:txBody>
      </p:sp>
      <p:sp>
        <p:nvSpPr>
          <p:cNvPr id="30722" name="Rectangle 2"/>
          <p:cNvSpPr>
            <a:spLocks noGrp="1" noChangeArrowheads="1"/>
          </p:cNvSpPr>
          <p:nvPr>
            <p:ph type="title"/>
          </p:nvPr>
        </p:nvSpPr>
        <p:spPr/>
        <p:txBody>
          <a:bodyPr/>
          <a:lstStyle/>
          <a:p>
            <a:r>
              <a:rPr lang="en-US" altLang="en-US" dirty="0" smtClean="0"/>
              <a:t>Partial Correlations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17625"/>
            <a:ext cx="91440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Correlational Data</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marL="571500" indent="-514350"/>
            <a:r>
              <a:rPr lang="en-US" altLang="en-US" dirty="0" smtClean="0"/>
              <a:t>These three individual correlations can then be used to compute a partial correlation.  </a:t>
            </a:r>
          </a:p>
          <a:p>
            <a:pPr marL="971550" lvl="1" indent="-514350"/>
            <a:r>
              <a:rPr lang="en-US" altLang="en-US" dirty="0" smtClean="0"/>
              <a:t>For example, the partial correlation between </a:t>
            </a:r>
            <a:r>
              <a:rPr lang="en-US" altLang="en-US" i="1" dirty="0" smtClean="0"/>
              <a:t>X</a:t>
            </a:r>
            <a:r>
              <a:rPr lang="en-US" altLang="en-US" dirty="0" smtClean="0"/>
              <a:t> and </a:t>
            </a:r>
            <a:r>
              <a:rPr lang="en-US" altLang="en-US" i="1" dirty="0" smtClean="0"/>
              <a:t>Y</a:t>
            </a:r>
            <a:r>
              <a:rPr lang="en-US" altLang="en-US" dirty="0" smtClean="0"/>
              <a:t>, holding </a:t>
            </a:r>
            <a:r>
              <a:rPr lang="en-US" altLang="en-US" i="1" dirty="0" smtClean="0"/>
              <a:t>Z</a:t>
            </a:r>
            <a:r>
              <a:rPr lang="en-US" altLang="en-US" dirty="0" smtClean="0"/>
              <a:t> constant, is determined by the formula</a:t>
            </a:r>
          </a:p>
          <a:p>
            <a:pPr marL="571500" indent="-514350"/>
            <a:endParaRPr lang="en-US" altLang="en-US" dirty="0" smtClean="0"/>
          </a:p>
        </p:txBody>
      </p:sp>
      <p:sp>
        <p:nvSpPr>
          <p:cNvPr id="31746" name="Rectangle 2"/>
          <p:cNvSpPr>
            <a:spLocks noGrp="1" noChangeArrowheads="1"/>
          </p:cNvSpPr>
          <p:nvPr>
            <p:ph type="title"/>
          </p:nvPr>
        </p:nvSpPr>
        <p:spPr/>
        <p:txBody>
          <a:bodyPr/>
          <a:lstStyle/>
          <a:p>
            <a:r>
              <a:rPr lang="en-US" altLang="en-US" dirty="0" smtClean="0"/>
              <a:t>Partial Correlations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pic>
        <p:nvPicPr>
          <p:cNvPr id="317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85121"/>
            <a:ext cx="4553826"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89163"/>
            <a:ext cx="91440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Hypothetical Data</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372" y="1331547"/>
            <a:ext cx="5525255"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Hypothetical Data Showing the Logical Relationship</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r>
              <a:rPr lang="en-US" altLang="en-US" dirty="0" smtClean="0"/>
              <a:t>The basic question for this hypothesis test is whether a correlation exists in the population. </a:t>
            </a:r>
          </a:p>
          <a:p>
            <a:pPr lvl="1"/>
            <a:r>
              <a:rPr lang="en-US" altLang="en-US" dirty="0" smtClean="0"/>
              <a:t>The null hypothesis is “No. There is no correlation in the population.” or “The population correlation is zero.” </a:t>
            </a:r>
          </a:p>
          <a:p>
            <a:pPr lvl="1"/>
            <a:r>
              <a:rPr lang="en-US" altLang="en-US" dirty="0" smtClean="0"/>
              <a:t>The alternative hypothesis is “Yes. There is a real, nonzero correlation in the population.” </a:t>
            </a:r>
          </a:p>
        </p:txBody>
      </p:sp>
      <p:sp>
        <p:nvSpPr>
          <p:cNvPr id="34818" name="Rectangle 2"/>
          <p:cNvSpPr>
            <a:spLocks noGrp="1" noChangeArrowheads="1"/>
          </p:cNvSpPr>
          <p:nvPr>
            <p:ph type="title"/>
          </p:nvPr>
        </p:nvSpPr>
        <p:spPr/>
        <p:txBody>
          <a:bodyPr>
            <a:normAutofit/>
          </a:bodyPr>
          <a:lstStyle/>
          <a:p>
            <a:r>
              <a:rPr lang="en-US" altLang="en-US" dirty="0" smtClean="0"/>
              <a:t>Hypothesis Tests with the Pearson Correlation</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lvl="1"/>
            <a:r>
              <a:rPr lang="en-US" altLang="en-US" dirty="0" smtClean="0"/>
              <a:t>Because the population correlation is traditionally represented by ρ (the Greek letter rho), these hypotheses would be stated in symbols as </a:t>
            </a:r>
          </a:p>
          <a:p>
            <a:pPr marL="57150" indent="0" algn="ctr">
              <a:buFontTx/>
              <a:buNone/>
            </a:pPr>
            <a:r>
              <a:rPr lang="en-US" altLang="en-US" i="1" dirty="0" smtClean="0"/>
              <a:t>H</a:t>
            </a:r>
            <a:r>
              <a:rPr lang="en-US" altLang="en-US" baseline="-25000" dirty="0" smtClean="0"/>
              <a:t>0</a:t>
            </a:r>
            <a:r>
              <a:rPr lang="en-US" altLang="en-US" dirty="0" smtClean="0"/>
              <a:t>: ρ = 0</a:t>
            </a:r>
          </a:p>
          <a:p>
            <a:pPr marL="57150" indent="0" algn="ctr">
              <a:buFontTx/>
              <a:buNone/>
            </a:pPr>
            <a:r>
              <a:rPr lang="en-US" altLang="en-US" i="1" dirty="0" smtClean="0"/>
              <a:t>H</a:t>
            </a:r>
            <a:r>
              <a:rPr lang="en-US" altLang="en-US" baseline="-25000" dirty="0" smtClean="0"/>
              <a:t>1</a:t>
            </a:r>
            <a:r>
              <a:rPr lang="en-US" altLang="en-US" dirty="0" smtClean="0"/>
              <a:t>: ρ ≠ 0</a:t>
            </a:r>
          </a:p>
        </p:txBody>
      </p:sp>
      <p:sp>
        <p:nvSpPr>
          <p:cNvPr id="35842" name="Rectangle 2"/>
          <p:cNvSpPr>
            <a:spLocks noGrp="1" noChangeArrowheads="1"/>
          </p:cNvSpPr>
          <p:nvPr>
            <p:ph type="title"/>
          </p:nvPr>
        </p:nvSpPr>
        <p:spPr/>
        <p:txBody>
          <a:bodyPr>
            <a:normAutofit/>
          </a:bodyPr>
          <a:lstStyle/>
          <a:p>
            <a:r>
              <a:rPr lang="en-US" altLang="en-US" dirty="0" smtClean="0"/>
              <a:t>Hypothesis Tests with 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pPr lvl="1"/>
            <a:r>
              <a:rPr lang="en-US" altLang="en-US" dirty="0" smtClean="0"/>
              <a:t>When there is a specific prediction about the direction of the correlation, it is possible to do a directional, or one-tailed test. </a:t>
            </a:r>
          </a:p>
          <a:p>
            <a:pPr lvl="2"/>
            <a:r>
              <a:rPr lang="en-US" altLang="en-US" dirty="0" smtClean="0"/>
              <a:t>For example, if a researcher is predicting a positive relationship, the hypotheses would be </a:t>
            </a:r>
          </a:p>
          <a:p>
            <a:pPr marL="57150" indent="0" algn="ctr">
              <a:buFontTx/>
              <a:buNone/>
            </a:pPr>
            <a:r>
              <a:rPr lang="en-US" altLang="en-US" i="1" dirty="0" smtClean="0"/>
              <a:t>H</a:t>
            </a:r>
            <a:r>
              <a:rPr lang="en-US" altLang="en-US" baseline="-25000" dirty="0" smtClean="0"/>
              <a:t>0</a:t>
            </a:r>
            <a:r>
              <a:rPr lang="en-US" altLang="en-US" dirty="0" smtClean="0"/>
              <a:t>: ρ </a:t>
            </a:r>
            <a:r>
              <a:rPr lang="en-US" altLang="en-US" u="sng" dirty="0" smtClean="0"/>
              <a:t>&lt;</a:t>
            </a:r>
            <a:r>
              <a:rPr lang="en-US" altLang="en-US" dirty="0" smtClean="0"/>
              <a:t> 0</a:t>
            </a:r>
          </a:p>
          <a:p>
            <a:pPr marL="57150" indent="0" algn="ctr">
              <a:buFontTx/>
              <a:buNone/>
            </a:pPr>
            <a:r>
              <a:rPr lang="en-US" altLang="en-US" i="1" dirty="0" smtClean="0"/>
              <a:t>H</a:t>
            </a:r>
            <a:r>
              <a:rPr lang="en-US" altLang="en-US" baseline="-25000" dirty="0" smtClean="0"/>
              <a:t>1</a:t>
            </a:r>
            <a:r>
              <a:rPr lang="en-US" altLang="en-US" dirty="0" smtClean="0"/>
              <a:t>: ρ &gt; 0</a:t>
            </a:r>
          </a:p>
        </p:txBody>
      </p:sp>
      <p:sp>
        <p:nvSpPr>
          <p:cNvPr id="36866" name="Rectangle 2"/>
          <p:cNvSpPr>
            <a:spLocks noGrp="1" noChangeArrowheads="1"/>
          </p:cNvSpPr>
          <p:nvPr>
            <p:ph type="title"/>
          </p:nvPr>
        </p:nvSpPr>
        <p:spPr/>
        <p:txBody>
          <a:bodyPr>
            <a:normAutofit/>
          </a:bodyPr>
          <a:lstStyle/>
          <a:p>
            <a:r>
              <a:rPr lang="en-US" altLang="en-US" dirty="0" smtClean="0"/>
              <a:t>Hypothesis Tests with 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a:defRPr/>
            </a:pPr>
            <a:r>
              <a:rPr lang="en-US" altLang="en-US" dirty="0" smtClean="0"/>
              <a:t>The hypothesis test evaluating the significance of a correlation can be conducted using either a </a:t>
            </a:r>
            <a:r>
              <a:rPr lang="en-US" altLang="en-US" i="1" dirty="0" smtClean="0"/>
              <a:t>t</a:t>
            </a:r>
            <a:r>
              <a:rPr lang="en-US" altLang="en-US" dirty="0" smtClean="0"/>
              <a:t> statistic or an </a:t>
            </a:r>
            <a:r>
              <a:rPr lang="en-US" altLang="en-US" i="1" dirty="0" smtClean="0"/>
              <a:t>F</a:t>
            </a:r>
            <a:r>
              <a:rPr lang="en-US" altLang="en-US" dirty="0" smtClean="0"/>
              <a:t>-ratio. </a:t>
            </a:r>
          </a:p>
          <a:p>
            <a:pPr>
              <a:defRPr/>
            </a:pPr>
            <a:r>
              <a:rPr lang="en-US" altLang="en-US" dirty="0" smtClean="0"/>
              <a:t>The </a:t>
            </a:r>
            <a:r>
              <a:rPr lang="en-US" altLang="en-US" i="1" dirty="0" smtClean="0"/>
              <a:t>t</a:t>
            </a:r>
            <a:r>
              <a:rPr lang="en-US" altLang="en-US" dirty="0" smtClean="0"/>
              <a:t> statistic for a correlation has the same general structure as other </a:t>
            </a:r>
            <a:r>
              <a:rPr lang="en-US" altLang="en-US" i="1" dirty="0" smtClean="0"/>
              <a:t>t</a:t>
            </a:r>
            <a:r>
              <a:rPr lang="en-US" altLang="en-US" dirty="0" smtClean="0"/>
              <a:t> statistics:</a:t>
            </a:r>
          </a:p>
          <a:p>
            <a:pPr marL="0" indent="0" algn="ctr">
              <a:buFontTx/>
              <a:buNone/>
              <a:defRPr/>
            </a:pPr>
            <a:r>
              <a:rPr lang="en-US" altLang="en-US" sz="2600" i="1" dirty="0" smtClean="0"/>
              <a:t>t</a:t>
            </a:r>
            <a:r>
              <a:rPr lang="en-US" altLang="en-US" sz="2600" dirty="0" smtClean="0"/>
              <a:t> = </a:t>
            </a:r>
            <a:r>
              <a:rPr lang="en-US" altLang="en-US" sz="2600" u="sng" dirty="0" smtClean="0"/>
              <a:t>sample statistic - population parameter</a:t>
            </a:r>
            <a:r>
              <a:rPr lang="en-US" altLang="en-US" sz="2600" dirty="0" smtClean="0"/>
              <a:t> </a:t>
            </a:r>
          </a:p>
          <a:p>
            <a:pPr marL="0" indent="0" algn="ctr">
              <a:spcBef>
                <a:spcPts val="0"/>
              </a:spcBef>
              <a:buFontTx/>
              <a:buNone/>
              <a:defRPr/>
            </a:pPr>
            <a:r>
              <a:rPr lang="en-US" altLang="en-US" sz="2600" dirty="0" smtClean="0"/>
              <a:t>standard error </a:t>
            </a:r>
          </a:p>
          <a:p>
            <a:pPr marL="0" indent="0" algn="ctr">
              <a:spcBef>
                <a:spcPts val="0"/>
              </a:spcBef>
              <a:buFontTx/>
              <a:buNone/>
              <a:defRPr/>
            </a:pPr>
            <a:endParaRPr lang="en-US" altLang="en-US" sz="2400" dirty="0" smtClean="0"/>
          </a:p>
        </p:txBody>
      </p:sp>
      <p:sp>
        <p:nvSpPr>
          <p:cNvPr id="37890" name="Rectangle 2"/>
          <p:cNvSpPr>
            <a:spLocks noGrp="1" noChangeArrowheads="1"/>
          </p:cNvSpPr>
          <p:nvPr>
            <p:ph type="title"/>
          </p:nvPr>
        </p:nvSpPr>
        <p:spPr/>
        <p:txBody>
          <a:bodyPr>
            <a:normAutofit/>
          </a:bodyPr>
          <a:lstStyle/>
          <a:p>
            <a:r>
              <a:rPr lang="en-US" altLang="en-US" dirty="0" smtClean="0"/>
              <a:t>Hypothesis Tests with 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US" altLang="en-US" dirty="0" smtClean="0"/>
              <a:t>In this case, the sample statistic is the sample correlation (</a:t>
            </a:r>
            <a:r>
              <a:rPr lang="en-US" altLang="en-US" i="1" dirty="0" smtClean="0"/>
              <a:t>r</a:t>
            </a:r>
            <a:r>
              <a:rPr lang="en-US" altLang="en-US" dirty="0" smtClean="0"/>
              <a:t>) and the corresponding parameter is the population correlation (ρ). </a:t>
            </a:r>
          </a:p>
          <a:p>
            <a:pPr lvl="1"/>
            <a:r>
              <a:rPr lang="en-US" altLang="en-US" dirty="0" smtClean="0"/>
              <a:t>The null hypothesis specifies that the population correlation is ρ = 0. </a:t>
            </a:r>
          </a:p>
          <a:p>
            <a:pPr lvl="1"/>
            <a:r>
              <a:rPr lang="en-US" altLang="en-US" dirty="0" smtClean="0"/>
              <a:t>The final part of the equation is the standard error, which is determined by</a:t>
            </a:r>
            <a:endParaRPr lang="en-US" altLang="en-US" sz="2200" dirty="0" smtClean="0"/>
          </a:p>
        </p:txBody>
      </p:sp>
      <p:sp>
        <p:nvSpPr>
          <p:cNvPr id="38914" name="Rectangle 2"/>
          <p:cNvSpPr>
            <a:spLocks noGrp="1" noChangeArrowheads="1"/>
          </p:cNvSpPr>
          <p:nvPr>
            <p:ph type="title"/>
          </p:nvPr>
        </p:nvSpPr>
        <p:spPr/>
        <p:txBody>
          <a:bodyPr>
            <a:normAutofit/>
          </a:bodyPr>
          <a:lstStyle/>
          <a:p>
            <a:r>
              <a:rPr lang="en-US" altLang="en-US" dirty="0" smtClean="0"/>
              <a:t>Hypothesis Tests with 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7923" y="4648200"/>
            <a:ext cx="138588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lvl="1"/>
            <a:r>
              <a:rPr lang="en-US" altLang="en-US" dirty="0" smtClean="0"/>
              <a:t>The complete </a:t>
            </a:r>
            <a:r>
              <a:rPr lang="en-US" altLang="en-US" i="1" dirty="0" smtClean="0"/>
              <a:t>t</a:t>
            </a:r>
            <a:r>
              <a:rPr lang="en-US" altLang="en-US" dirty="0" smtClean="0"/>
              <a:t> statistic is</a:t>
            </a:r>
          </a:p>
          <a:p>
            <a:endParaRPr lang="en-US" altLang="en-US" sz="2200" dirty="0" smtClean="0"/>
          </a:p>
          <a:p>
            <a:endParaRPr lang="en-US" altLang="en-US" sz="2200" dirty="0" smtClean="0"/>
          </a:p>
          <a:p>
            <a:endParaRPr lang="en-US" altLang="en-US" sz="2200" dirty="0" smtClean="0"/>
          </a:p>
          <a:p>
            <a:endParaRPr lang="en-US" altLang="en-US" sz="2200" dirty="0" smtClean="0"/>
          </a:p>
          <a:p>
            <a:r>
              <a:rPr lang="en-US" altLang="en-US" dirty="0" smtClean="0"/>
              <a:t>The </a:t>
            </a:r>
            <a:r>
              <a:rPr lang="en-US" altLang="en-US" i="1" dirty="0" smtClean="0"/>
              <a:t>t</a:t>
            </a:r>
            <a:r>
              <a:rPr lang="en-US" altLang="en-US" dirty="0" smtClean="0"/>
              <a:t> statistic has degrees of freedom defined by </a:t>
            </a:r>
            <a:r>
              <a:rPr lang="en-US" altLang="en-US" i="1" dirty="0" smtClean="0"/>
              <a:t>df</a:t>
            </a:r>
            <a:r>
              <a:rPr lang="en-US" altLang="en-US" dirty="0" smtClean="0"/>
              <a:t> = </a:t>
            </a:r>
            <a:r>
              <a:rPr lang="en-US" altLang="en-US" i="1" dirty="0" smtClean="0"/>
              <a:t>n</a:t>
            </a:r>
            <a:r>
              <a:rPr lang="en-US" altLang="en-US" dirty="0" smtClean="0"/>
              <a:t> – 2.</a:t>
            </a:r>
          </a:p>
        </p:txBody>
      </p:sp>
      <p:sp>
        <p:nvSpPr>
          <p:cNvPr id="39938" name="Rectangle 2"/>
          <p:cNvSpPr>
            <a:spLocks noGrp="1" noChangeArrowheads="1"/>
          </p:cNvSpPr>
          <p:nvPr>
            <p:ph type="title"/>
          </p:nvPr>
        </p:nvSpPr>
        <p:spPr/>
        <p:txBody>
          <a:bodyPr>
            <a:normAutofit/>
          </a:bodyPr>
          <a:lstStyle/>
          <a:p>
            <a:r>
              <a:rPr lang="en-US" altLang="en-US" dirty="0" smtClean="0"/>
              <a:t>Hypothesis Tests with 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pic>
        <p:nvPicPr>
          <p:cNvPr id="399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752600"/>
            <a:ext cx="25241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normAutofit/>
          </a:bodyPr>
          <a:lstStyle/>
          <a:p>
            <a:r>
              <a:rPr lang="en-US" altLang="en-US" dirty="0" smtClean="0"/>
              <a:t>The Spearman correlation is used in two general situations: </a:t>
            </a:r>
          </a:p>
          <a:p>
            <a:pPr lvl="1"/>
            <a:r>
              <a:rPr lang="en-US" altLang="en-US" dirty="0" smtClean="0"/>
              <a:t>It measures the relationship between two ordinal variables; that is, </a:t>
            </a:r>
            <a:r>
              <a:rPr lang="en-US" altLang="en-US" i="1" dirty="0" smtClean="0"/>
              <a:t>X</a:t>
            </a:r>
            <a:r>
              <a:rPr lang="en-US" altLang="en-US" dirty="0" smtClean="0"/>
              <a:t> and </a:t>
            </a:r>
            <a:r>
              <a:rPr lang="en-US" altLang="en-US" i="1" dirty="0" smtClean="0"/>
              <a:t>Y</a:t>
            </a:r>
            <a:r>
              <a:rPr lang="en-US" altLang="en-US" dirty="0" smtClean="0"/>
              <a:t> both consist of </a:t>
            </a:r>
            <a:r>
              <a:rPr lang="en-US" altLang="en-US" b="1" dirty="0" smtClean="0"/>
              <a:t>ranks</a:t>
            </a:r>
            <a:r>
              <a:rPr lang="en-US" altLang="en-US" dirty="0" smtClean="0"/>
              <a:t>.  </a:t>
            </a:r>
          </a:p>
          <a:p>
            <a:pPr lvl="1"/>
            <a:r>
              <a:rPr lang="en-US" altLang="en-US" dirty="0" smtClean="0"/>
              <a:t>It measures the </a:t>
            </a:r>
            <a:r>
              <a:rPr lang="en-US" altLang="en-US" b="1" dirty="0" smtClean="0"/>
              <a:t>consistency of direction </a:t>
            </a:r>
            <a:r>
              <a:rPr lang="en-US" altLang="en-US" dirty="0" smtClean="0"/>
              <a:t>of the relationship between two variables. </a:t>
            </a:r>
          </a:p>
          <a:p>
            <a:pPr lvl="2"/>
            <a:r>
              <a:rPr lang="en-US" altLang="en-US" dirty="0" smtClean="0"/>
              <a:t>The Pearson correlation measures the degree of linear relationship between two variables.</a:t>
            </a:r>
          </a:p>
          <a:p>
            <a:pPr lvl="2"/>
            <a:r>
              <a:rPr lang="en-US" altLang="en-US" dirty="0" smtClean="0"/>
              <a:t>However, a researcher often expects the data to show a consistently one-directional relationship but not necessarily a linear relationship.</a:t>
            </a:r>
          </a:p>
        </p:txBody>
      </p:sp>
      <p:sp>
        <p:nvSpPr>
          <p:cNvPr id="40962" name="Rectangle 2"/>
          <p:cNvSpPr>
            <a:spLocks noGrp="1" noChangeArrowheads="1"/>
          </p:cNvSpPr>
          <p:nvPr>
            <p:ph type="title"/>
          </p:nvPr>
        </p:nvSpPr>
        <p:spPr/>
        <p:txBody>
          <a:bodyPr/>
          <a:lstStyle/>
          <a:p>
            <a:r>
              <a:rPr lang="en-US" altLang="en-US" dirty="0" smtClean="0"/>
              <a:t>Spearman Correlation</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r>
              <a:rPr lang="en-US" altLang="en-US" dirty="0" smtClean="0"/>
              <a:t>A correlation typically evaluates three aspects of the relationship:  </a:t>
            </a:r>
          </a:p>
          <a:p>
            <a:pPr lvl="1"/>
            <a:r>
              <a:rPr lang="en-US" altLang="en-US" dirty="0" smtClean="0"/>
              <a:t>The direction</a:t>
            </a:r>
          </a:p>
          <a:p>
            <a:pPr lvl="2"/>
            <a:r>
              <a:rPr lang="en-US" altLang="en-US" dirty="0" smtClean="0"/>
              <a:t>In a </a:t>
            </a:r>
            <a:r>
              <a:rPr lang="en-US" altLang="en-US" b="1" dirty="0" smtClean="0"/>
              <a:t>positive relationship</a:t>
            </a:r>
            <a:r>
              <a:rPr lang="en-US" altLang="en-US" dirty="0" smtClean="0"/>
              <a:t>, the two variables tend to change in the same direction. This is indicated by a positive correlation coefficient.</a:t>
            </a:r>
          </a:p>
          <a:p>
            <a:pPr lvl="2"/>
            <a:r>
              <a:rPr lang="en-US" altLang="en-US" dirty="0" smtClean="0"/>
              <a:t>In a </a:t>
            </a:r>
            <a:r>
              <a:rPr lang="en-US" altLang="en-US" b="1" dirty="0" smtClean="0"/>
              <a:t>negative relationship</a:t>
            </a:r>
            <a:r>
              <a:rPr lang="en-US" altLang="en-US" dirty="0" smtClean="0"/>
              <a:t>, the two variables tend to go in opposite directions. This inverse relationship is indicated by a negative correlation coefficient.</a:t>
            </a:r>
          </a:p>
        </p:txBody>
      </p:sp>
      <p:sp>
        <p:nvSpPr>
          <p:cNvPr id="5122" name="Rectangle 2"/>
          <p:cNvSpPr>
            <a:spLocks noGrp="1" noChangeArrowheads="1"/>
          </p:cNvSpPr>
          <p:nvPr>
            <p:ph type="title"/>
          </p:nvPr>
        </p:nvSpPr>
        <p:spPr/>
        <p:txBody>
          <a:bodyPr>
            <a:normAutofit/>
          </a:bodyPr>
          <a:lstStyle/>
          <a:p>
            <a:r>
              <a:rPr lang="en-US" altLang="en-US" dirty="0" smtClean="0"/>
              <a:t>Correlations: Measuring and Describing Relationships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394" y="1981200"/>
            <a:ext cx="5741211"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A Consistent Positive Relationship </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lnSpcReduction="10000"/>
          </a:bodyPr>
          <a:lstStyle/>
          <a:p>
            <a:r>
              <a:rPr lang="en-US" altLang="en-US" dirty="0" smtClean="0"/>
              <a:t>The calculation of the Spearman correlation requires:</a:t>
            </a:r>
          </a:p>
          <a:p>
            <a:pPr marL="914400" lvl="1" indent="-514350">
              <a:buFontTx/>
              <a:buAutoNum type="arabicPeriod"/>
            </a:pPr>
            <a:r>
              <a:rPr lang="en-US" altLang="en-US" dirty="0" smtClean="0"/>
              <a:t>Two variables are observed for each individual.</a:t>
            </a:r>
          </a:p>
          <a:p>
            <a:pPr marL="914400" lvl="1" indent="-514350">
              <a:buFontTx/>
              <a:buAutoNum type="arabicPeriod"/>
            </a:pPr>
            <a:r>
              <a:rPr lang="en-US" altLang="en-US" dirty="0" smtClean="0"/>
              <a:t>The observations for each variable are rank ordered.  Note that the </a:t>
            </a:r>
            <a:r>
              <a:rPr lang="en-US" altLang="en-US" i="1" dirty="0" smtClean="0"/>
              <a:t>X</a:t>
            </a:r>
            <a:r>
              <a:rPr lang="en-US" altLang="en-US" dirty="0" smtClean="0"/>
              <a:t> values and the </a:t>
            </a:r>
            <a:r>
              <a:rPr lang="en-US" altLang="en-US" i="1" dirty="0" smtClean="0"/>
              <a:t>Y</a:t>
            </a:r>
            <a:r>
              <a:rPr lang="en-US" altLang="en-US" dirty="0" smtClean="0"/>
              <a:t> values are ranked separately.</a:t>
            </a:r>
          </a:p>
          <a:p>
            <a:pPr marL="914400" lvl="1" indent="-514350">
              <a:buFontTx/>
              <a:buAutoNum type="arabicPeriod"/>
            </a:pPr>
            <a:r>
              <a:rPr lang="en-US" altLang="en-US" dirty="0" smtClean="0"/>
              <a:t>After the variables have been ranked, the Spearman correlation is computed by either:</a:t>
            </a:r>
          </a:p>
          <a:p>
            <a:pPr marL="1371600" lvl="2" indent="-457200">
              <a:buFontTx/>
              <a:buAutoNum type="alphaLcParenR"/>
            </a:pPr>
            <a:r>
              <a:rPr lang="en-US" altLang="en-US" dirty="0" smtClean="0"/>
              <a:t>Using the Pearson formula with the ranked data.</a:t>
            </a:r>
          </a:p>
          <a:p>
            <a:pPr marL="1371600" lvl="2" indent="-457200">
              <a:buFontTx/>
              <a:buAutoNum type="alphaLcParenR"/>
            </a:pPr>
            <a:r>
              <a:rPr lang="en-US" altLang="en-US" dirty="0" smtClean="0"/>
              <a:t>Using the special Spearman formula 	(assuming      there are few, if any, tied ranks).</a:t>
            </a:r>
          </a:p>
        </p:txBody>
      </p:sp>
      <p:sp>
        <p:nvSpPr>
          <p:cNvPr id="43010" name="Rectangle 2"/>
          <p:cNvSpPr>
            <a:spLocks noGrp="1" noChangeArrowheads="1"/>
          </p:cNvSpPr>
          <p:nvPr>
            <p:ph type="title"/>
          </p:nvPr>
        </p:nvSpPr>
        <p:spPr/>
        <p:txBody>
          <a:bodyPr/>
          <a:lstStyle/>
          <a:p>
            <a:r>
              <a:rPr lang="en-US" altLang="en-US" dirty="0" smtClean="0"/>
              <a:t>Spearman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Scatter Plots</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normAutofit/>
          </a:bodyPr>
          <a:lstStyle/>
          <a:p>
            <a:r>
              <a:rPr lang="en-US" altLang="en-US" dirty="0" smtClean="0"/>
              <a:t>When you are converting scores into ranks for the Spearman correlation, you may encounter two (or more) identical scores. </a:t>
            </a:r>
          </a:p>
          <a:p>
            <a:pPr lvl="1"/>
            <a:r>
              <a:rPr lang="en-US" altLang="en-US" dirty="0" smtClean="0"/>
              <a:t>Whenever two scores have exactly the same value, their ranks should also be the same. </a:t>
            </a:r>
          </a:p>
          <a:p>
            <a:pPr lvl="1"/>
            <a:r>
              <a:rPr lang="en-US" altLang="en-US" dirty="0" smtClean="0"/>
              <a:t>This is accomplished by the following procedure:</a:t>
            </a:r>
          </a:p>
          <a:p>
            <a:pPr marL="1371600" lvl="2" indent="-457200">
              <a:buFontTx/>
              <a:buAutoNum type="arabicPeriod"/>
            </a:pPr>
            <a:r>
              <a:rPr lang="en-US" altLang="en-US" dirty="0" smtClean="0"/>
              <a:t>List the scores in order from smallest to largest. Include tied values in the list. </a:t>
            </a:r>
          </a:p>
          <a:p>
            <a:pPr marL="1371600" lvl="2" indent="-457200">
              <a:buFontTx/>
              <a:buAutoNum type="arabicPeriod"/>
            </a:pPr>
            <a:r>
              <a:rPr lang="en-US" altLang="en-US" dirty="0" smtClean="0"/>
              <a:t>Assign a rank (first, second, etc.) to each position in the ordered list. </a:t>
            </a:r>
          </a:p>
        </p:txBody>
      </p:sp>
      <p:sp>
        <p:nvSpPr>
          <p:cNvPr id="45058" name="Rectangle 2"/>
          <p:cNvSpPr>
            <a:spLocks noGrp="1" noChangeArrowheads="1"/>
          </p:cNvSpPr>
          <p:nvPr>
            <p:ph type="title"/>
          </p:nvPr>
        </p:nvSpPr>
        <p:spPr/>
        <p:txBody>
          <a:bodyPr/>
          <a:lstStyle/>
          <a:p>
            <a:r>
              <a:rPr lang="en-US" altLang="en-US" dirty="0" smtClean="0"/>
              <a:t>Spearman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marL="1371600" lvl="2" indent="-457200">
              <a:buFontTx/>
              <a:buAutoNum type="arabicPeriod" startAt="3"/>
            </a:pPr>
            <a:r>
              <a:rPr lang="en-US" altLang="en-US" dirty="0" smtClean="0"/>
              <a:t>When two (or more) scores are tied, compute the mean of their ranked positions, and assign this mean value as the final rank for each score.</a:t>
            </a:r>
          </a:p>
        </p:txBody>
      </p:sp>
      <p:sp>
        <p:nvSpPr>
          <p:cNvPr id="46082" name="Rectangle 2"/>
          <p:cNvSpPr>
            <a:spLocks noGrp="1" noChangeArrowheads="1"/>
          </p:cNvSpPr>
          <p:nvPr>
            <p:ph type="title"/>
          </p:nvPr>
        </p:nvSpPr>
        <p:spPr/>
        <p:txBody>
          <a:bodyPr/>
          <a:lstStyle/>
          <a:p>
            <a:r>
              <a:rPr lang="en-US" altLang="en-US" dirty="0" smtClean="0"/>
              <a:t>Spearman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pic>
        <p:nvPicPr>
          <p:cNvPr id="460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95600"/>
            <a:ext cx="6443663"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r>
              <a:rPr lang="en-US" altLang="en-US" dirty="0" smtClean="0"/>
              <a:t>Because calculations with ranks can be simplified, these simplifications can be incorporated into the final calculations for the Spearman correlation. </a:t>
            </a:r>
          </a:p>
          <a:p>
            <a:pPr lvl="1"/>
            <a:r>
              <a:rPr lang="en-US" altLang="en-US" dirty="0" smtClean="0"/>
              <a:t>Instead of using the Pearson formula after ranking the data, you can put the ranks directly into a simplified formula where D is the difference between the X rank and the Y rank for each individual:</a:t>
            </a:r>
          </a:p>
        </p:txBody>
      </p:sp>
      <p:sp>
        <p:nvSpPr>
          <p:cNvPr id="47106" name="Rectangle 2"/>
          <p:cNvSpPr>
            <a:spLocks noGrp="1" noChangeArrowheads="1"/>
          </p:cNvSpPr>
          <p:nvPr>
            <p:ph type="title"/>
          </p:nvPr>
        </p:nvSpPr>
        <p:spPr/>
        <p:txBody>
          <a:bodyPr/>
          <a:lstStyle/>
          <a:p>
            <a:r>
              <a:rPr lang="en-US" altLang="en-US" dirty="0" smtClean="0"/>
              <a:t>Spearman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594" y="5105400"/>
            <a:ext cx="35661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a:defRPr/>
            </a:pPr>
            <a:r>
              <a:rPr lang="en-US" altLang="en-US" dirty="0" smtClean="0"/>
              <a:t>Testing a hypothesis for the Spearman correlation is similar to the procedure used for the Pearson </a:t>
            </a:r>
            <a:r>
              <a:rPr lang="en-US" altLang="en-US" i="1" dirty="0" smtClean="0"/>
              <a:t>r</a:t>
            </a:r>
            <a:r>
              <a:rPr lang="en-US" altLang="en-US" dirty="0" smtClean="0"/>
              <a:t>. </a:t>
            </a:r>
          </a:p>
          <a:p>
            <a:pPr lvl="1">
              <a:defRPr/>
            </a:pPr>
            <a:r>
              <a:rPr lang="en-US" altLang="en-US" dirty="0" smtClean="0"/>
              <a:t>The basic question is whether a correlation exists in the population. </a:t>
            </a:r>
          </a:p>
          <a:p>
            <a:pPr lvl="2">
              <a:defRPr/>
            </a:pPr>
            <a:r>
              <a:rPr lang="en-US" altLang="en-US" dirty="0" smtClean="0"/>
              <a:t>The null hypothesis states that there is no correlation (no monotonic relationship) between the variables for the population, or in symbols: </a:t>
            </a:r>
          </a:p>
          <a:p>
            <a:pPr marL="914400" lvl="2" indent="0">
              <a:buFontTx/>
              <a:buNone/>
              <a:defRPr/>
            </a:pPr>
            <a:r>
              <a:rPr lang="en-US" altLang="en-US" dirty="0" smtClean="0"/>
              <a:t>                        </a:t>
            </a:r>
            <a:r>
              <a:rPr lang="en-US" altLang="en-US" i="1" dirty="0" smtClean="0"/>
              <a:t>H</a:t>
            </a:r>
            <a:r>
              <a:rPr lang="en-US" altLang="en-US" baseline="-25000" dirty="0" smtClean="0"/>
              <a:t>0</a:t>
            </a:r>
            <a:r>
              <a:rPr lang="en-US" altLang="en-US" dirty="0" smtClean="0"/>
              <a:t>: ρ</a:t>
            </a:r>
            <a:r>
              <a:rPr lang="en-US" altLang="en-US" baseline="-25000" dirty="0" smtClean="0"/>
              <a:t>S</a:t>
            </a:r>
            <a:r>
              <a:rPr lang="en-US" altLang="en-US" dirty="0" smtClean="0"/>
              <a:t> = 0 </a:t>
            </a:r>
          </a:p>
          <a:p>
            <a:pPr marL="914400" lvl="2" indent="0" algn="ctr">
              <a:buFontTx/>
              <a:buNone/>
              <a:defRPr/>
            </a:pPr>
            <a:endParaRPr lang="en-US" altLang="en-US" dirty="0" smtClean="0"/>
          </a:p>
        </p:txBody>
      </p:sp>
      <p:sp>
        <p:nvSpPr>
          <p:cNvPr id="48130" name="Rectangle 2"/>
          <p:cNvSpPr>
            <a:spLocks noGrp="1" noChangeArrowheads="1"/>
          </p:cNvSpPr>
          <p:nvPr>
            <p:ph type="title"/>
          </p:nvPr>
        </p:nvSpPr>
        <p:spPr/>
        <p:txBody>
          <a:bodyPr>
            <a:normAutofit/>
          </a:bodyPr>
          <a:lstStyle/>
          <a:p>
            <a:r>
              <a:rPr lang="en-US" altLang="en-US" dirty="0" smtClean="0"/>
              <a:t>Testing the Significance of the Spearman Correlation</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lvl="2">
              <a:defRPr/>
            </a:pPr>
            <a:r>
              <a:rPr lang="en-US" altLang="en-US" dirty="0" smtClean="0"/>
              <a:t>The alternative hypothesis predicts that a nonzero correlation exists in the population, which can be stated in symbols as </a:t>
            </a:r>
          </a:p>
          <a:p>
            <a:pPr marL="914400" lvl="2" indent="0">
              <a:buFontTx/>
              <a:buNone/>
              <a:defRPr/>
            </a:pPr>
            <a:r>
              <a:rPr lang="en-US" altLang="en-US" dirty="0" smtClean="0"/>
              <a:t>		</a:t>
            </a:r>
            <a:r>
              <a:rPr lang="en-US" altLang="en-US" i="1" dirty="0" smtClean="0"/>
              <a:t>H</a:t>
            </a:r>
            <a:r>
              <a:rPr lang="en-US" altLang="en-US" baseline="-25000" dirty="0" smtClean="0"/>
              <a:t>1</a:t>
            </a:r>
            <a:r>
              <a:rPr lang="en-US" altLang="en-US" dirty="0" smtClean="0"/>
              <a:t> </a:t>
            </a:r>
            <a:r>
              <a:rPr lang="en-US" altLang="en-US" dirty="0" smtClean="0"/>
              <a:t>≠ ρ</a:t>
            </a:r>
            <a:r>
              <a:rPr lang="en-US" altLang="en-US" baseline="-25000" dirty="0" smtClean="0"/>
              <a:t>S</a:t>
            </a:r>
            <a:r>
              <a:rPr lang="en-US" altLang="en-US" dirty="0" smtClean="0"/>
              <a:t> 0 </a:t>
            </a:r>
          </a:p>
        </p:txBody>
      </p:sp>
      <p:sp>
        <p:nvSpPr>
          <p:cNvPr id="49154" name="Rectangle 2"/>
          <p:cNvSpPr>
            <a:spLocks noGrp="1" noChangeArrowheads="1"/>
          </p:cNvSpPr>
          <p:nvPr>
            <p:ph type="title"/>
          </p:nvPr>
        </p:nvSpPr>
        <p:spPr/>
        <p:txBody>
          <a:bodyPr>
            <a:normAutofit/>
          </a:bodyPr>
          <a:lstStyle/>
          <a:p>
            <a:r>
              <a:rPr lang="en-US" altLang="en-US" dirty="0" smtClean="0"/>
              <a:t>Testing the Significance of the Spearman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altLang="en-US" dirty="0" smtClean="0"/>
              <a:t>To determine whether the Spearman correlation is statistically significant, </a:t>
            </a:r>
            <a:r>
              <a:rPr lang="en-US" altLang="en-US" dirty="0" smtClean="0"/>
              <a:t>use a </a:t>
            </a:r>
            <a:r>
              <a:rPr lang="en-US" altLang="en-US" dirty="0" smtClean="0"/>
              <a:t>table of critical values.</a:t>
            </a:r>
          </a:p>
        </p:txBody>
      </p:sp>
      <p:sp>
        <p:nvSpPr>
          <p:cNvPr id="50178" name="Rectangle 2"/>
          <p:cNvSpPr>
            <a:spLocks noGrp="1" noChangeArrowheads="1"/>
          </p:cNvSpPr>
          <p:nvPr>
            <p:ph type="title"/>
          </p:nvPr>
        </p:nvSpPr>
        <p:spPr/>
        <p:txBody>
          <a:bodyPr>
            <a:normAutofit/>
          </a:bodyPr>
          <a:lstStyle/>
          <a:p>
            <a:r>
              <a:rPr lang="en-US" altLang="en-US" dirty="0" smtClean="0"/>
              <a:t>Testing the Significance of the Spearman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pic>
        <p:nvPicPr>
          <p:cNvPr id="501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71628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181600" y="3657600"/>
            <a:ext cx="381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en-US" altLang="en-US" dirty="0" smtClean="0"/>
              <a:t>The </a:t>
            </a:r>
            <a:r>
              <a:rPr lang="en-US" altLang="en-US" b="1" dirty="0" smtClean="0"/>
              <a:t>point-biserial correlation </a:t>
            </a:r>
            <a:r>
              <a:rPr lang="en-US" altLang="en-US" dirty="0" smtClean="0"/>
              <a:t>is used to measure the relationship between two variables in situations in which one variable consists of regular, numerical scores, but the second variable has only two values. </a:t>
            </a:r>
          </a:p>
          <a:p>
            <a:pPr lvl="1"/>
            <a:r>
              <a:rPr lang="en-US" altLang="en-US" dirty="0" smtClean="0"/>
              <a:t>A variable with only two values is called a </a:t>
            </a:r>
            <a:r>
              <a:rPr lang="en-US" altLang="en-US" b="1" dirty="0" smtClean="0"/>
              <a:t>dichotomous variable </a:t>
            </a:r>
            <a:r>
              <a:rPr lang="en-US" altLang="en-US" dirty="0" smtClean="0"/>
              <a:t>or a </a:t>
            </a:r>
            <a:r>
              <a:rPr lang="en-US" altLang="en-US" b="1" dirty="0" smtClean="0"/>
              <a:t>binomial variable</a:t>
            </a:r>
            <a:r>
              <a:rPr lang="en-US" altLang="en-US" dirty="0" smtClean="0"/>
              <a:t>. </a:t>
            </a:r>
          </a:p>
        </p:txBody>
      </p:sp>
      <p:sp>
        <p:nvSpPr>
          <p:cNvPr id="51202" name="Rectangle 2"/>
          <p:cNvSpPr>
            <a:spLocks noGrp="1" noChangeArrowheads="1"/>
          </p:cNvSpPr>
          <p:nvPr>
            <p:ph type="title"/>
          </p:nvPr>
        </p:nvSpPr>
        <p:spPr/>
        <p:txBody>
          <a:bodyPr/>
          <a:lstStyle/>
          <a:p>
            <a:r>
              <a:rPr lang="en-US" altLang="en-US" dirty="0" smtClean="0"/>
              <a:t>The Point-Biserial Correlation</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Negative and Positive Relationships</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r>
              <a:rPr lang="en-US" altLang="en-US" dirty="0" smtClean="0"/>
              <a:t>The calculation of the point-biserial correlation proceeds as follows:</a:t>
            </a:r>
          </a:p>
          <a:p>
            <a:pPr lvl="1"/>
            <a:r>
              <a:rPr lang="en-US" altLang="en-US" dirty="0" smtClean="0"/>
              <a:t>Assign numerical values to the two categories of the dichotomous variable(s).</a:t>
            </a:r>
          </a:p>
          <a:p>
            <a:pPr lvl="2"/>
            <a:r>
              <a:rPr lang="en-US" altLang="en-US" dirty="0" smtClean="0"/>
              <a:t>Traditionally, one category is assigned a value of 0 and the other is assigned a value of 1.</a:t>
            </a:r>
          </a:p>
          <a:p>
            <a:pPr lvl="1"/>
            <a:r>
              <a:rPr lang="en-US" altLang="en-US" dirty="0" smtClean="0"/>
              <a:t>Use the regular Pearson correlation formula to calculate the correlation. </a:t>
            </a:r>
          </a:p>
        </p:txBody>
      </p:sp>
      <p:sp>
        <p:nvSpPr>
          <p:cNvPr id="52226" name="Rectangle 2"/>
          <p:cNvSpPr>
            <a:spLocks noGrp="1" noChangeArrowheads="1"/>
          </p:cNvSpPr>
          <p:nvPr>
            <p:ph type="title"/>
          </p:nvPr>
        </p:nvSpPr>
        <p:spPr/>
        <p:txBody>
          <a:bodyPr/>
          <a:lstStyle/>
          <a:p>
            <a:r>
              <a:rPr lang="en-US" altLang="en-US" dirty="0" smtClean="0"/>
              <a:t>The Point-Biserial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normAutofit/>
          </a:bodyPr>
          <a:lstStyle/>
          <a:p>
            <a:r>
              <a:rPr lang="en-US" altLang="en-US" dirty="0" smtClean="0"/>
              <a:t>The point-biserial correlation is closely related to the independent-measures </a:t>
            </a:r>
            <a:r>
              <a:rPr lang="en-US" altLang="en-US" i="1" dirty="0" smtClean="0"/>
              <a:t>t</a:t>
            </a:r>
            <a:r>
              <a:rPr lang="en-US" altLang="en-US" dirty="0" smtClean="0"/>
              <a:t> test.  </a:t>
            </a:r>
          </a:p>
          <a:p>
            <a:r>
              <a:rPr lang="en-US" altLang="en-US" dirty="0" smtClean="0"/>
              <a:t>When the data consists of one dichotomous variable and one numerical variable, the dichotomous variable can also be used to separate the individuals into two groups.  </a:t>
            </a:r>
          </a:p>
          <a:p>
            <a:r>
              <a:rPr lang="en-US" altLang="en-US" dirty="0" smtClean="0"/>
              <a:t>Then, it is possible to compute a sample mean for the numerical scores in each group.  </a:t>
            </a:r>
          </a:p>
        </p:txBody>
      </p:sp>
      <p:sp>
        <p:nvSpPr>
          <p:cNvPr id="53250" name="Rectangle 2"/>
          <p:cNvSpPr>
            <a:spLocks noGrp="1" noChangeArrowheads="1"/>
          </p:cNvSpPr>
          <p:nvPr>
            <p:ph type="title"/>
          </p:nvPr>
        </p:nvSpPr>
        <p:spPr/>
        <p:txBody>
          <a:bodyPr/>
          <a:lstStyle/>
          <a:p>
            <a:r>
              <a:rPr lang="en-US" altLang="en-US" dirty="0" smtClean="0"/>
              <a:t>The Point-Biserial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pPr eaLnBrk="1" hangingPunct="1"/>
            <a:r>
              <a:rPr lang="en-US" altLang="en-US" dirty="0" smtClean="0"/>
              <a:t>In this case, the independent-measures </a:t>
            </a:r>
            <a:r>
              <a:rPr lang="en-US" altLang="en-US" i="1" dirty="0" smtClean="0"/>
              <a:t>t</a:t>
            </a:r>
            <a:r>
              <a:rPr lang="en-US" altLang="en-US" dirty="0" smtClean="0"/>
              <a:t> test can be used to evaluate the mean difference between groups.  </a:t>
            </a:r>
          </a:p>
          <a:p>
            <a:pPr eaLnBrk="1" hangingPunct="1"/>
            <a:r>
              <a:rPr lang="en-US" altLang="en-US" dirty="0" smtClean="0"/>
              <a:t>If the effect size for the mean difference is measured by computing </a:t>
            </a:r>
            <a:r>
              <a:rPr lang="en-US" altLang="en-US" i="1" dirty="0" smtClean="0"/>
              <a:t>r</a:t>
            </a:r>
            <a:r>
              <a:rPr lang="en-US" altLang="en-US" baseline="30000" dirty="0" smtClean="0"/>
              <a:t>2</a:t>
            </a:r>
            <a:r>
              <a:rPr lang="en-US" altLang="en-US" dirty="0" smtClean="0"/>
              <a:t> (the percentage of variance explained), the value of </a:t>
            </a:r>
            <a:r>
              <a:rPr lang="en-US" altLang="en-US" i="1" dirty="0" smtClean="0"/>
              <a:t>r</a:t>
            </a:r>
            <a:r>
              <a:rPr lang="en-US" altLang="en-US" baseline="30000" dirty="0" smtClean="0"/>
              <a:t>2</a:t>
            </a:r>
            <a:r>
              <a:rPr lang="en-US" altLang="en-US" dirty="0" smtClean="0"/>
              <a:t> will be equal to the value obtained by squaring the point-biserial correlation. </a:t>
            </a:r>
          </a:p>
        </p:txBody>
      </p:sp>
      <p:sp>
        <p:nvSpPr>
          <p:cNvPr id="54274" name="Rectangle 2"/>
          <p:cNvSpPr>
            <a:spLocks noGrp="1" noChangeArrowheads="1"/>
          </p:cNvSpPr>
          <p:nvPr>
            <p:ph type="title"/>
          </p:nvPr>
        </p:nvSpPr>
        <p:spPr/>
        <p:txBody>
          <a:bodyPr>
            <a:normAutofit/>
          </a:bodyPr>
          <a:lstStyle/>
          <a:p>
            <a:pPr eaLnBrk="1" hangingPunct="1"/>
            <a:r>
              <a:rPr lang="en-US" altLang="en-US" dirty="0" smtClean="0"/>
              <a:t>Alternatives to the Pearson Correlation</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55332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Data Formats</a:t>
            </a:r>
            <a:endParaRPr lang="en-US" dirty="0"/>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p:txBody>
          <a:bodyPr/>
          <a:lstStyle/>
          <a:p>
            <a:r>
              <a:rPr lang="en-US" altLang="en-US" dirty="0" smtClean="0"/>
              <a:t>The </a:t>
            </a:r>
            <a:r>
              <a:rPr lang="en-US" altLang="en-US" b="1" dirty="0" smtClean="0"/>
              <a:t>phi-coefficient </a:t>
            </a:r>
            <a:r>
              <a:rPr lang="en-US" altLang="en-US" dirty="0" smtClean="0"/>
              <a:t>is used when both variables are dichotomous. </a:t>
            </a:r>
          </a:p>
          <a:p>
            <a:r>
              <a:rPr lang="en-US" altLang="en-US" dirty="0" smtClean="0"/>
              <a:t>The calculation proceeds as follows:</a:t>
            </a:r>
          </a:p>
          <a:p>
            <a:pPr lvl="1"/>
            <a:r>
              <a:rPr lang="en-US" altLang="en-US" dirty="0" smtClean="0"/>
              <a:t>Convert each of the dichotomous variables to numerical values by assigning a  0 to one category and a 1 to the other category for each of the variables.</a:t>
            </a:r>
          </a:p>
          <a:p>
            <a:pPr lvl="1"/>
            <a:r>
              <a:rPr lang="en-US" altLang="en-US" dirty="0" smtClean="0"/>
              <a:t>Use the regular Pearson formula with the converted scores.</a:t>
            </a:r>
          </a:p>
          <a:p>
            <a:pPr lvl="1"/>
            <a:endParaRPr lang="en-US" altLang="en-US" dirty="0" smtClean="0"/>
          </a:p>
        </p:txBody>
      </p:sp>
      <p:sp>
        <p:nvSpPr>
          <p:cNvPr id="56322" name="Title 1"/>
          <p:cNvSpPr>
            <a:spLocks noGrp="1"/>
          </p:cNvSpPr>
          <p:nvPr>
            <p:ph type="title"/>
          </p:nvPr>
        </p:nvSpPr>
        <p:spPr/>
        <p:txBody>
          <a:bodyPr/>
          <a:lstStyle/>
          <a:p>
            <a:r>
              <a:rPr lang="en-US" altLang="en-US" dirty="0" smtClean="0"/>
              <a:t>The Phi-Coefficient</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811781"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ltLang="en-US" dirty="0"/>
              <a:t>The </a:t>
            </a:r>
            <a:r>
              <a:rPr lang="en-US" altLang="en-US" dirty="0" smtClean="0"/>
              <a:t>Phi-Coefficient (cont’d.)</a:t>
            </a:r>
            <a:endParaRPr lang="en-US" dirty="0"/>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pPr lvl="1"/>
            <a:r>
              <a:rPr lang="en-US" altLang="en-US" dirty="0" smtClean="0"/>
              <a:t>The form</a:t>
            </a:r>
          </a:p>
          <a:p>
            <a:pPr lvl="2"/>
            <a:r>
              <a:rPr lang="en-US" altLang="en-US" dirty="0" smtClean="0"/>
              <a:t>The most common use of correlation is to measure straight-line relationships. </a:t>
            </a:r>
          </a:p>
          <a:p>
            <a:pPr lvl="2"/>
            <a:r>
              <a:rPr lang="en-US" altLang="en-US" dirty="0" smtClean="0"/>
              <a:t>However, other forms of relationships do exist and there are special correlations used to measure them.</a:t>
            </a:r>
          </a:p>
          <a:p>
            <a:pPr lvl="1"/>
            <a:r>
              <a:rPr lang="en-US" altLang="en-US" dirty="0" smtClean="0"/>
              <a:t>The strength</a:t>
            </a:r>
          </a:p>
          <a:p>
            <a:pPr lvl="2"/>
            <a:r>
              <a:rPr lang="en-US" altLang="en-US" dirty="0" smtClean="0"/>
              <a:t>The correlation measures the consistency of the relationship. </a:t>
            </a:r>
          </a:p>
        </p:txBody>
      </p:sp>
      <p:sp>
        <p:nvSpPr>
          <p:cNvPr id="7170" name="Rectangle 2"/>
          <p:cNvSpPr>
            <a:spLocks noGrp="1" noChangeArrowheads="1"/>
          </p:cNvSpPr>
          <p:nvPr>
            <p:ph type="title"/>
          </p:nvPr>
        </p:nvSpPr>
        <p:spPr/>
        <p:txBody>
          <a:bodyPr>
            <a:normAutofit/>
          </a:bodyPr>
          <a:lstStyle/>
          <a:p>
            <a:r>
              <a:rPr lang="en-US" altLang="en-US" dirty="0" smtClean="0"/>
              <a:t>Correlations: Measuring and Describing Relationships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133532" cy="4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Different Values for Linear Correlations</a:t>
            </a:r>
            <a:endParaRPr lang="en-US" dirty="0"/>
          </a:p>
        </p:txBody>
      </p:sp>
      <p:sp>
        <p:nvSpPr>
          <p:cNvPr id="2" name="Footer Placeholder 1"/>
          <p:cNvSpPr>
            <a:spLocks noGrp="1"/>
          </p:cNvSpPr>
          <p:nvPr>
            <p:ph type="ftr" sz="quarter" idx="13"/>
          </p:nvPr>
        </p:nvSpPr>
        <p:spPr/>
        <p:txBody>
          <a:bodyPr/>
          <a:lstStyle/>
          <a:p>
            <a:r>
              <a:rPr lang="en-US" dirty="0" smtClean="0"/>
              <a:t>Copyright © 2017 Cengage Learning.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r>
              <a:rPr lang="en-US" altLang="en-US" dirty="0" smtClean="0"/>
              <a:t>The </a:t>
            </a:r>
            <a:r>
              <a:rPr lang="en-US" altLang="en-US" b="1" dirty="0" smtClean="0"/>
              <a:t>Pearson correlation </a:t>
            </a:r>
            <a:r>
              <a:rPr lang="en-US" altLang="en-US" dirty="0" smtClean="0"/>
              <a:t>measures the direction and degree (strength) of the linear relationship between two variables.  </a:t>
            </a:r>
          </a:p>
          <a:p>
            <a:pPr lvl="1"/>
            <a:r>
              <a:rPr lang="en-US" altLang="en-US" dirty="0" smtClean="0"/>
              <a:t>To compute the Pearson correlation, you first measure the variability of </a:t>
            </a:r>
            <a:r>
              <a:rPr lang="en-US" altLang="en-US" i="1" dirty="0" smtClean="0"/>
              <a:t>X</a:t>
            </a:r>
            <a:r>
              <a:rPr lang="en-US" altLang="en-US" dirty="0" smtClean="0"/>
              <a:t> and </a:t>
            </a:r>
            <a:r>
              <a:rPr lang="en-US" altLang="en-US" i="1" dirty="0" smtClean="0"/>
              <a:t>Y</a:t>
            </a:r>
            <a:r>
              <a:rPr lang="en-US" altLang="en-US" dirty="0" smtClean="0"/>
              <a:t> scores separately by computing </a:t>
            </a:r>
            <a:r>
              <a:rPr lang="en-US" altLang="en-US" i="1" dirty="0" smtClean="0"/>
              <a:t>SS </a:t>
            </a:r>
            <a:r>
              <a:rPr lang="en-US" altLang="en-US" dirty="0" smtClean="0"/>
              <a:t>for the scores of each variable (</a:t>
            </a:r>
            <a:r>
              <a:rPr lang="en-US" altLang="en-US" sz="2400" i="1" dirty="0" smtClean="0"/>
              <a:t>SS</a:t>
            </a:r>
            <a:r>
              <a:rPr lang="en-US" altLang="en-US" sz="2400" b="1" i="1" baseline="-25000" dirty="0" smtClean="0"/>
              <a:t>X </a:t>
            </a:r>
            <a:r>
              <a:rPr lang="en-US" altLang="en-US" sz="2400" dirty="0" smtClean="0"/>
              <a:t>and </a:t>
            </a:r>
            <a:r>
              <a:rPr lang="en-US" altLang="en-US" sz="2400" i="1" dirty="0" smtClean="0"/>
              <a:t>SS</a:t>
            </a:r>
            <a:r>
              <a:rPr lang="en-US" altLang="en-US" sz="2400" b="1" i="1" baseline="-25000" dirty="0" smtClean="0"/>
              <a:t>Y</a:t>
            </a:r>
            <a:r>
              <a:rPr lang="en-US" altLang="en-US" dirty="0" smtClean="0"/>
              <a:t>).  </a:t>
            </a:r>
          </a:p>
          <a:p>
            <a:pPr lvl="1"/>
            <a:r>
              <a:rPr lang="en-US" altLang="en-US" dirty="0" smtClean="0"/>
              <a:t>Then, the covariability (tendency for </a:t>
            </a:r>
            <a:r>
              <a:rPr lang="en-US" altLang="en-US" i="1" dirty="0" smtClean="0"/>
              <a:t>X</a:t>
            </a:r>
            <a:r>
              <a:rPr lang="en-US" altLang="en-US" dirty="0" smtClean="0"/>
              <a:t> and </a:t>
            </a:r>
            <a:r>
              <a:rPr lang="en-US" altLang="en-US" i="1" dirty="0" smtClean="0"/>
              <a:t>Y</a:t>
            </a:r>
            <a:r>
              <a:rPr lang="en-US" altLang="en-US" dirty="0" smtClean="0"/>
              <a:t> to vary together) is measured by the sum of products (</a:t>
            </a:r>
            <a:r>
              <a:rPr lang="en-US" altLang="en-US" i="1" dirty="0" smtClean="0"/>
              <a:t>SP</a:t>
            </a:r>
            <a:r>
              <a:rPr lang="en-US" altLang="en-US" dirty="0" smtClean="0"/>
              <a:t>).  </a:t>
            </a:r>
          </a:p>
        </p:txBody>
      </p:sp>
      <p:sp>
        <p:nvSpPr>
          <p:cNvPr id="9218" name="Rectangle 2"/>
          <p:cNvSpPr>
            <a:spLocks noGrp="1" noChangeArrowheads="1"/>
          </p:cNvSpPr>
          <p:nvPr>
            <p:ph type="title"/>
          </p:nvPr>
        </p:nvSpPr>
        <p:spPr/>
        <p:txBody>
          <a:bodyPr/>
          <a:lstStyle/>
          <a:p>
            <a:r>
              <a:rPr lang="en-US" altLang="en-US" dirty="0" smtClean="0"/>
              <a:t>The Pearson Correlation</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lvl="1"/>
            <a:r>
              <a:rPr lang="en-US" altLang="en-US" dirty="0" smtClean="0"/>
              <a:t>Formula for the </a:t>
            </a:r>
            <a:r>
              <a:rPr lang="en-US" altLang="en-US" dirty="0" smtClean="0"/>
              <a:t>Pearson correlation:</a:t>
            </a:r>
          </a:p>
          <a:p>
            <a:pPr lvl="1"/>
            <a:endParaRPr lang="en-US" altLang="en-US" dirty="0" smtClean="0"/>
          </a:p>
          <a:p>
            <a:pPr lvl="1"/>
            <a:endParaRPr lang="en-US" altLang="en-US" dirty="0" smtClean="0"/>
          </a:p>
          <a:p>
            <a:pPr lvl="1"/>
            <a:endParaRPr lang="en-US" altLang="en-US" dirty="0" smtClean="0"/>
          </a:p>
          <a:p>
            <a:pPr lvl="1"/>
            <a:r>
              <a:rPr lang="en-US" altLang="en-US" dirty="0" smtClean="0"/>
              <a:t>Thus, the Pearson correlation is comparing the amount of covariability (variation from the relationship between </a:t>
            </a:r>
            <a:r>
              <a:rPr lang="en-US" altLang="en-US" i="1" dirty="0" smtClean="0"/>
              <a:t>X</a:t>
            </a:r>
            <a:r>
              <a:rPr lang="en-US" altLang="en-US" dirty="0" smtClean="0"/>
              <a:t> and </a:t>
            </a:r>
            <a:r>
              <a:rPr lang="en-US" altLang="en-US" i="1" dirty="0" smtClean="0"/>
              <a:t>Y</a:t>
            </a:r>
            <a:r>
              <a:rPr lang="en-US" altLang="en-US" dirty="0" smtClean="0"/>
              <a:t>) to the amount </a:t>
            </a:r>
            <a:r>
              <a:rPr lang="en-US" altLang="en-US" i="1" dirty="0" smtClean="0"/>
              <a:t>X</a:t>
            </a:r>
            <a:r>
              <a:rPr lang="en-US" altLang="en-US" dirty="0" smtClean="0"/>
              <a:t> and </a:t>
            </a:r>
            <a:r>
              <a:rPr lang="en-US" altLang="en-US" i="1" dirty="0" smtClean="0"/>
              <a:t>Y</a:t>
            </a:r>
            <a:r>
              <a:rPr lang="en-US" altLang="en-US" dirty="0" smtClean="0"/>
              <a:t> vary separately. </a:t>
            </a:r>
          </a:p>
          <a:p>
            <a:pPr lvl="1"/>
            <a:endParaRPr lang="en-US" altLang="en-US" dirty="0" smtClean="0"/>
          </a:p>
        </p:txBody>
      </p:sp>
      <p:sp>
        <p:nvSpPr>
          <p:cNvPr id="10242" name="Rectangle 2"/>
          <p:cNvSpPr>
            <a:spLocks noGrp="1" noChangeArrowheads="1"/>
          </p:cNvSpPr>
          <p:nvPr>
            <p:ph type="title"/>
          </p:nvPr>
        </p:nvSpPr>
        <p:spPr/>
        <p:txBody>
          <a:bodyPr/>
          <a:lstStyle/>
          <a:p>
            <a:r>
              <a:rPr lang="en-US" altLang="en-US" dirty="0" smtClean="0"/>
              <a:t>The Pearson Correlation (cont’d.)</a:t>
            </a:r>
          </a:p>
        </p:txBody>
      </p:sp>
      <p:sp>
        <p:nvSpPr>
          <p:cNvPr id="2" name="Footer Placeholder 1"/>
          <p:cNvSpPr>
            <a:spLocks noGrp="1"/>
          </p:cNvSpPr>
          <p:nvPr>
            <p:ph type="ftr" sz="quarter" idx="10"/>
          </p:nvPr>
        </p:nvSpPr>
        <p:spPr/>
        <p:txBody>
          <a:bodyPr/>
          <a:lstStyle/>
          <a:p>
            <a:r>
              <a:rPr lang="en-US" dirty="0" smtClean="0"/>
              <a:t>Copyright © 2017 Cengage Learning. All Rights Reserved.</a:t>
            </a: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28800"/>
            <a:ext cx="21812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ustom 1">
      <a:dk1>
        <a:sysClr val="windowText" lastClr="000000"/>
      </a:dk1>
      <a:lt1>
        <a:sysClr val="window" lastClr="FFFFFF"/>
      </a:lt1>
      <a:dk2>
        <a:srgbClr val="1F497D"/>
      </a:dk2>
      <a:lt2>
        <a:srgbClr val="EEECE1"/>
      </a:lt2>
      <a:accent1>
        <a:srgbClr val="257191"/>
      </a:accent1>
      <a:accent2>
        <a:srgbClr val="C4BD97"/>
      </a:accent2>
      <a:accent3>
        <a:srgbClr val="F2F7DF"/>
      </a:accent3>
      <a:accent4>
        <a:srgbClr val="8064A2"/>
      </a:accent4>
      <a:accent5>
        <a:srgbClr val="4BACC6"/>
      </a:accent5>
      <a:accent6>
        <a:srgbClr val="F794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TotalTime>
  <Words>3724</Words>
  <Application>Microsoft Office PowerPoint</Application>
  <PresentationFormat>On-screen Show (4:3)</PresentationFormat>
  <Paragraphs>303</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Times New Roman</vt:lpstr>
      <vt:lpstr>3_Office Theme</vt:lpstr>
      <vt:lpstr>Correlation </vt:lpstr>
      <vt:lpstr>Correlations: Measuring and Describing Relationships</vt:lpstr>
      <vt:lpstr>Correlational Data</vt:lpstr>
      <vt:lpstr>Correlations: Measuring and Describing Relationships (cont'd.)</vt:lpstr>
      <vt:lpstr>Negative and Positive Relationships</vt:lpstr>
      <vt:lpstr>Correlations: Measuring and Describing Relationships (cont'd.)</vt:lpstr>
      <vt:lpstr>Different Values for Linear Correlations</vt:lpstr>
      <vt:lpstr>The Pearson Correlation</vt:lpstr>
      <vt:lpstr>The Pearson Correlation (cont’d.)</vt:lpstr>
      <vt:lpstr>The Pearson Correlation (cont'd.)</vt:lpstr>
      <vt:lpstr>Using and Interpreting the Pearson Correlation</vt:lpstr>
      <vt:lpstr>Using and Interpreting the Pearson Correlation (cont’d.)</vt:lpstr>
      <vt:lpstr>Using and Interpreting the Pearson Correlation (cont’d.)</vt:lpstr>
      <vt:lpstr>Using and Interpreting the Pearson Correlation (cont’d.)</vt:lpstr>
      <vt:lpstr>Using and Interpreting the Pearson Correlation (cont’d.)</vt:lpstr>
      <vt:lpstr>Using and Interpreting the Pearson Correlation (cont’d.)</vt:lpstr>
      <vt:lpstr>Correlation and Causation </vt:lpstr>
      <vt:lpstr>Hypothetical Data</vt:lpstr>
      <vt:lpstr>Correlation and Restricted Range</vt:lpstr>
      <vt:lpstr>Restricted Ranges</vt:lpstr>
      <vt:lpstr>Outliers</vt:lpstr>
      <vt:lpstr>The Effect of an Outlier</vt:lpstr>
      <vt:lpstr>Correlation and the Strength of the Relationship </vt:lpstr>
      <vt:lpstr>Correlation and the Strength of the Relationship (cont’d.) </vt:lpstr>
      <vt:lpstr>Three Sets of Data</vt:lpstr>
      <vt:lpstr>Correlation and the Strength of the Relationship (cont’d.) </vt:lpstr>
      <vt:lpstr>Regression Toward the Mean</vt:lpstr>
      <vt:lpstr>Partial Correlations</vt:lpstr>
      <vt:lpstr>Partial Correlations (cont’d.)</vt:lpstr>
      <vt:lpstr>Partial Correlations (cont’d.)</vt:lpstr>
      <vt:lpstr>Hypothetical Data</vt:lpstr>
      <vt:lpstr>Hypothetical Data Showing the Logical Relationship</vt:lpstr>
      <vt:lpstr>Hypothesis Tests with the Pearson Correlation</vt:lpstr>
      <vt:lpstr>Hypothesis Tests with the Pearson Correlation (cont’d.)</vt:lpstr>
      <vt:lpstr>Hypothesis Tests with the Pearson Correlation (cont’d.)</vt:lpstr>
      <vt:lpstr>Hypothesis Tests with the Pearson Correlation (cont’d.)</vt:lpstr>
      <vt:lpstr>Hypothesis Tests with the Pearson Correlation (cont’d.)</vt:lpstr>
      <vt:lpstr>Hypothesis Tests with the Pearson Correlation (cont’d.)</vt:lpstr>
      <vt:lpstr>Spearman Correlation</vt:lpstr>
      <vt:lpstr>A Consistent Positive Relationship </vt:lpstr>
      <vt:lpstr>Spearman Correlation (cont’d.)</vt:lpstr>
      <vt:lpstr>Scatter Plots</vt:lpstr>
      <vt:lpstr>Spearman Correlation (cont’d.)</vt:lpstr>
      <vt:lpstr>Spearman Correlation (cont’d.)</vt:lpstr>
      <vt:lpstr>Spearman Correlation (cont’d.)</vt:lpstr>
      <vt:lpstr>Testing the Significance of the Spearman Correlation</vt:lpstr>
      <vt:lpstr>Testing the Significance of the Spearman Correlation (cont’d.)</vt:lpstr>
      <vt:lpstr>Testing the Significance of the Spearman Correlation (cont’d.)</vt:lpstr>
      <vt:lpstr>The Point-Biserial Correlation</vt:lpstr>
      <vt:lpstr>The Point-Biserial Correlation (cont’d.)</vt:lpstr>
      <vt:lpstr>The Point-Biserial Correlation (cont’d.)</vt:lpstr>
      <vt:lpstr>Alternatives to the Pearson Correlation</vt:lpstr>
      <vt:lpstr>Data Formats</vt:lpstr>
      <vt:lpstr>The Phi-Coefficient</vt:lpstr>
      <vt:lpstr>The Phi-Coefficient (cont’d.)</vt:lpstr>
    </vt:vector>
  </TitlesOfParts>
  <Company>Thomson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dc:title>
  <dc:creator>TL User</dc:creator>
  <cp:lastModifiedBy>rmitra</cp:lastModifiedBy>
  <cp:revision>114</cp:revision>
  <dcterms:created xsi:type="dcterms:W3CDTF">2008-11-24T23:39:43Z</dcterms:created>
  <dcterms:modified xsi:type="dcterms:W3CDTF">2015-11-18T14:05:34Z</dcterms:modified>
</cp:coreProperties>
</file>